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37" r:id="rId1"/>
  </p:sldMasterIdLst>
  <p:sldIdLst>
    <p:sldId id="257" r:id="rId2"/>
    <p:sldId id="287" r:id="rId3"/>
    <p:sldId id="259" r:id="rId4"/>
    <p:sldId id="286" r:id="rId5"/>
    <p:sldId id="292" r:id="rId6"/>
    <p:sldId id="290" r:id="rId7"/>
    <p:sldId id="291" r:id="rId8"/>
    <p:sldId id="293" r:id="rId9"/>
    <p:sldId id="294" r:id="rId10"/>
    <p:sldId id="262" r:id="rId11"/>
    <p:sldId id="260" r:id="rId12"/>
    <p:sldId id="265" r:id="rId13"/>
    <p:sldId id="282" r:id="rId14"/>
    <p:sldId id="285" r:id="rId15"/>
    <p:sldId id="268" r:id="rId16"/>
    <p:sldId id="288" r:id="rId17"/>
    <p:sldId id="269" r:id="rId18"/>
    <p:sldId id="270" r:id="rId19"/>
    <p:sldId id="271" r:id="rId20"/>
    <p:sldId id="273" r:id="rId21"/>
    <p:sldId id="272" r:id="rId22"/>
    <p:sldId id="275" r:id="rId23"/>
    <p:sldId id="276" r:id="rId24"/>
    <p:sldId id="277" r:id="rId25"/>
    <p:sldId id="278" r:id="rId26"/>
    <p:sldId id="279" r:id="rId27"/>
    <p:sldId id="289"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6F6E5EB0-5B04-447D-B12D-50110901B651}">
          <p14:sldIdLst>
            <p14:sldId id="257"/>
            <p14:sldId id="287"/>
            <p14:sldId id="259"/>
            <p14:sldId id="286"/>
            <p14:sldId id="292"/>
            <p14:sldId id="290"/>
            <p14:sldId id="291"/>
            <p14:sldId id="293"/>
            <p14:sldId id="294"/>
            <p14:sldId id="262"/>
            <p14:sldId id="260"/>
            <p14:sldId id="265"/>
            <p14:sldId id="266"/>
            <p14:sldId id="282"/>
            <p14:sldId id="285"/>
          </p14:sldIdLst>
        </p14:section>
        <p14:section name="Untitled Section" id="{5D960252-F8E8-4357-B171-DBE50CED6FF3}">
          <p14:sldIdLst>
            <p14:sldId id="268"/>
            <p14:sldId id="288"/>
            <p14:sldId id="269"/>
            <p14:sldId id="270"/>
            <p14:sldId id="271"/>
            <p14:sldId id="273"/>
            <p14:sldId id="272"/>
            <p14:sldId id="275"/>
            <p14:sldId id="276"/>
            <p14:sldId id="277"/>
            <p14:sldId id="278"/>
            <p14:sldId id="279"/>
            <p14:sldId id="289"/>
            <p14:sldId id="283"/>
            <p14:sldId id="284"/>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980" autoAdjust="0"/>
    <p:restoredTop sz="94660"/>
  </p:normalViewPr>
  <p:slideViewPr>
    <p:cSldViewPr snapToGrid="0">
      <p:cViewPr varScale="1">
        <p:scale>
          <a:sx n="81" d="100"/>
          <a:sy n="81" d="100"/>
        </p:scale>
        <p:origin x="-586" y="-8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D9BA92F-670A-4C52-AA73-2A396472FEF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BA92F-670A-4C52-AA73-2A396472FEF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BA92F-670A-4C52-AA73-2A396472FEFF}"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BA92F-670A-4C52-AA73-2A396472FEFF}"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9BA92F-670A-4C52-AA73-2A396472FEF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9BA92F-670A-4C52-AA73-2A396472FEFF}"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9BA92F-670A-4C52-AA73-2A396472FEFF}"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9BA92F-670A-4C52-AA73-2A396472FEF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9BA92F-670A-4C52-AA73-2A396472FEF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9BA92F-670A-4C52-AA73-2A396472FEFF}"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D59F63D-392A-468A-8C80-685CB5C6EBAA}" type="datetimeFigureOut">
              <a:rPr lang="en-IN" smtClean="0"/>
              <a:pPr/>
              <a:t>27-06-2021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1"/>
            <a:ext cx="812800" cy="365125"/>
          </a:xfrm>
        </p:spPr>
        <p:txBody>
          <a:bodyPr/>
          <a:lstStyle/>
          <a:p>
            <a:fld id="{7D9BA92F-670A-4C52-AA73-2A396472FEFF}" type="slidenum">
              <a:rPr lang="en-IN" smtClean="0"/>
              <a:pPr/>
              <a:t>‹#›</a:t>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D59F63D-392A-468A-8C80-685CB5C6EBAA}" type="datetimeFigureOut">
              <a:rPr lang="en-IN" smtClean="0"/>
              <a:pPr/>
              <a:t>27-06-2021</a:t>
            </a:fld>
            <a:endParaRPr lang="en-IN"/>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D9BA92F-670A-4C52-AA73-2A396472FEFF}" type="slidenum">
              <a:rPr lang="en-IN" smtClean="0"/>
              <a:pPr/>
              <a:t>‹#›</a:t>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227213-B4D2-43B0-93DA-70D7BE72A865}"/>
              </a:ext>
            </a:extLst>
          </p:cNvPr>
          <p:cNvSpPr>
            <a:spLocks noGrp="1"/>
          </p:cNvSpPr>
          <p:nvPr>
            <p:ph type="title"/>
          </p:nvPr>
        </p:nvSpPr>
        <p:spPr>
          <a:xfrm>
            <a:off x="628153" y="681036"/>
            <a:ext cx="11203388" cy="4336237"/>
          </a:xfrm>
        </p:spPr>
        <p:txBody>
          <a:bodyPr>
            <a:normAutofit fontScale="90000"/>
          </a:bodyPr>
          <a:lstStyle/>
          <a:p>
            <a:r>
              <a:rPr lang="en-US" sz="2800" b="1" dirty="0"/>
              <a:t>                       JAWAHARLAL NEHRU TECHNOLOGICAL UNIVERSITY</a:t>
            </a:r>
            <a:br>
              <a:rPr lang="en-US" sz="2800" b="1" dirty="0"/>
            </a:br>
            <a:r>
              <a:rPr lang="en-US" sz="2800" b="1" dirty="0"/>
              <a:t>                                                           HYDERABAD</a:t>
            </a:r>
            <a:br>
              <a:rPr lang="en-US" sz="2800" b="1" dirty="0"/>
            </a:br>
            <a:r>
              <a:rPr lang="en-US" sz="2800" b="1" dirty="0"/>
              <a:t>           COLLEGE OF ENGINEERING NACHUPALLY (KONDAGATTU),JAGITIAL</a:t>
            </a:r>
            <a:br>
              <a:rPr lang="en-US" sz="2800" b="1" dirty="0"/>
            </a:br>
            <a:r>
              <a:rPr lang="en-US" sz="2800" b="1" dirty="0"/>
              <a:t>                  DEPARTMENT OF COMPUTER SCIENCE AND ENGINEERING</a:t>
            </a:r>
            <a:br>
              <a:rPr lang="en-US" sz="2800" b="1" dirty="0"/>
            </a:br>
            <a:r>
              <a:rPr lang="en-US" sz="2800" b="1" dirty="0"/>
              <a:t/>
            </a:r>
            <a:br>
              <a:rPr lang="en-US" sz="2800" b="1" dirty="0"/>
            </a:br>
            <a:r>
              <a:rPr lang="en-US" sz="2800" b="1" dirty="0"/>
              <a:t>                                 </a:t>
            </a:r>
            <a:br>
              <a:rPr lang="en-US" sz="2800" b="1" dirty="0"/>
            </a:br>
            <a:r>
              <a:rPr lang="en-US" sz="2800" b="1" dirty="0"/>
              <a:t/>
            </a:r>
            <a:br>
              <a:rPr lang="en-US" sz="2800" b="1" dirty="0"/>
            </a:br>
            <a:r>
              <a:rPr lang="en-US" sz="2800" b="1" dirty="0"/>
              <a:t>                                          </a:t>
            </a:r>
            <a:r>
              <a:rPr lang="en-US" sz="2400" b="1" dirty="0"/>
              <a:t>Major Project Presentation on</a:t>
            </a:r>
            <a:r>
              <a:rPr lang="en-US" sz="2800" b="1" dirty="0"/>
              <a:t/>
            </a:r>
            <a:br>
              <a:rPr lang="en-US" sz="2800" b="1" dirty="0"/>
            </a:br>
            <a:r>
              <a:rPr lang="en-US" sz="2800" b="1" dirty="0"/>
              <a:t> HANDWRITTEN DIGIT RECOGNITION USING CONVOLUTIONAL NEURAL NETWORKS</a:t>
            </a:r>
            <a:br>
              <a:rPr lang="en-US" sz="2800" b="1" dirty="0"/>
            </a:br>
            <a:r>
              <a:rPr lang="en-US" sz="2800" b="1" dirty="0"/>
              <a:t/>
            </a:r>
            <a:br>
              <a:rPr lang="en-US" sz="2800" b="1" dirty="0"/>
            </a:br>
            <a:endParaRPr lang="en-IN" sz="2800" b="1" dirty="0"/>
          </a:p>
        </p:txBody>
      </p:sp>
      <p:sp>
        <p:nvSpPr>
          <p:cNvPr id="3" name="Content Placeholder 2">
            <a:extLst>
              <a:ext uri="{FF2B5EF4-FFF2-40B4-BE49-F238E27FC236}">
                <a16:creationId xmlns:a16="http://schemas.microsoft.com/office/drawing/2014/main" xmlns="" id="{A0B17201-3DEC-4625-8ECB-B45A3F996083}"/>
              </a:ext>
            </a:extLst>
          </p:cNvPr>
          <p:cNvSpPr>
            <a:spLocks noGrp="1"/>
          </p:cNvSpPr>
          <p:nvPr>
            <p:ph sz="half" idx="1"/>
          </p:nvPr>
        </p:nvSpPr>
        <p:spPr>
          <a:xfrm>
            <a:off x="723569" y="4961614"/>
            <a:ext cx="5296231" cy="1566406"/>
          </a:xfrm>
        </p:spPr>
        <p:txBody>
          <a:bodyPr>
            <a:normAutofit fontScale="92500" lnSpcReduction="10000"/>
          </a:bodyPr>
          <a:lstStyle/>
          <a:p>
            <a:pPr marL="0" indent="0">
              <a:buNone/>
            </a:pPr>
            <a:r>
              <a:rPr lang="en-US" b="1" dirty="0">
                <a:latin typeface="+mj-lt"/>
              </a:rPr>
              <a:t>Esteemed Guidance Under:</a:t>
            </a:r>
          </a:p>
          <a:p>
            <a:pPr marL="0" indent="0">
              <a:buNone/>
            </a:pPr>
            <a:r>
              <a:rPr lang="en-US" sz="2400" dirty="0"/>
              <a:t>   Dr </a:t>
            </a:r>
            <a:r>
              <a:rPr lang="en-US" sz="2400" dirty="0" err="1"/>
              <a:t>P.Sammulal</a:t>
            </a:r>
            <a:endParaRPr lang="en-US" sz="2400" dirty="0"/>
          </a:p>
          <a:p>
            <a:pPr marL="0" indent="0">
              <a:buNone/>
            </a:pPr>
            <a:r>
              <a:rPr lang="en-US" sz="2400" dirty="0"/>
              <a:t>   Professor of CSE Department,</a:t>
            </a:r>
          </a:p>
          <a:p>
            <a:pPr marL="0" indent="0">
              <a:buNone/>
            </a:pPr>
            <a:r>
              <a:rPr lang="en-US" sz="2400" dirty="0"/>
              <a:t>   JNTUHCEJ</a:t>
            </a:r>
          </a:p>
          <a:p>
            <a:pPr marL="0" indent="0">
              <a:buNone/>
            </a:pPr>
            <a:endParaRPr lang="en-IN" dirty="0"/>
          </a:p>
        </p:txBody>
      </p:sp>
      <p:sp>
        <p:nvSpPr>
          <p:cNvPr id="4" name="Content Placeholder 3">
            <a:extLst>
              <a:ext uri="{FF2B5EF4-FFF2-40B4-BE49-F238E27FC236}">
                <a16:creationId xmlns:a16="http://schemas.microsoft.com/office/drawing/2014/main" xmlns="" id="{AB3D91C7-E6E9-476F-BCA9-816A86AFF55C}"/>
              </a:ext>
            </a:extLst>
          </p:cNvPr>
          <p:cNvSpPr>
            <a:spLocks noGrp="1"/>
          </p:cNvSpPr>
          <p:nvPr>
            <p:ph sz="half" idx="2"/>
          </p:nvPr>
        </p:nvSpPr>
        <p:spPr>
          <a:xfrm>
            <a:off x="7180028" y="4961615"/>
            <a:ext cx="4173772" cy="1566406"/>
          </a:xfrm>
        </p:spPr>
        <p:txBody>
          <a:bodyPr>
            <a:normAutofit fontScale="92500" lnSpcReduction="10000"/>
          </a:bodyPr>
          <a:lstStyle/>
          <a:p>
            <a:pPr marL="0" indent="0">
              <a:buNone/>
            </a:pPr>
            <a:r>
              <a:rPr lang="en-US" dirty="0"/>
              <a:t>          </a:t>
            </a:r>
            <a:r>
              <a:rPr lang="en-US" b="1" dirty="0">
                <a:latin typeface="+mj-lt"/>
              </a:rPr>
              <a:t>Presented by:</a:t>
            </a:r>
          </a:p>
          <a:p>
            <a:pPr marL="0" indent="0">
              <a:buNone/>
            </a:pPr>
            <a:r>
              <a:rPr lang="en-US" sz="2400" dirty="0"/>
              <a:t>   A.Bhavani(17JJ1A0502)</a:t>
            </a:r>
          </a:p>
          <a:p>
            <a:pPr marL="0" indent="0">
              <a:buNone/>
            </a:pPr>
            <a:r>
              <a:rPr lang="en-US" sz="2400" dirty="0"/>
              <a:t>   A.Manogna(17JJ1A0503)</a:t>
            </a:r>
          </a:p>
          <a:p>
            <a:pPr marL="0" indent="0">
              <a:buNone/>
            </a:pPr>
            <a:r>
              <a:rPr lang="en-US" sz="2400" dirty="0"/>
              <a:t>   </a:t>
            </a:r>
            <a:r>
              <a:rPr lang="en-US" sz="2400" dirty="0" err="1"/>
              <a:t>T.Sushmitha</a:t>
            </a:r>
            <a:r>
              <a:rPr lang="en-US" sz="2400" dirty="0"/>
              <a:t>(17JJ1A0550)</a:t>
            </a:r>
            <a:endParaRPr lang="en-IN" sz="2400" dirty="0"/>
          </a:p>
        </p:txBody>
      </p:sp>
      <p:pic>
        <p:nvPicPr>
          <p:cNvPr id="6" name="Picture 5">
            <a:extLst>
              <a:ext uri="{FF2B5EF4-FFF2-40B4-BE49-F238E27FC236}">
                <a16:creationId xmlns:a16="http://schemas.microsoft.com/office/drawing/2014/main" xmlns="" id="{C69E70DE-84BA-482C-836A-732E037DF29B}"/>
              </a:ext>
            </a:extLst>
          </p:cNvPr>
          <p:cNvPicPr>
            <a:picLocks noChangeAspect="1"/>
          </p:cNvPicPr>
          <p:nvPr/>
        </p:nvPicPr>
        <p:blipFill>
          <a:blip r:embed="rId2"/>
          <a:stretch>
            <a:fillRect/>
          </a:stretch>
        </p:blipFill>
        <p:spPr>
          <a:xfrm>
            <a:off x="4385559" y="2387316"/>
            <a:ext cx="2143125" cy="1164991"/>
          </a:xfrm>
          <a:prstGeom prst="rect">
            <a:avLst/>
          </a:prstGeom>
        </p:spPr>
      </p:pic>
    </p:spTree>
    <p:extLst>
      <p:ext uri="{BB962C8B-B14F-4D97-AF65-F5344CB8AC3E}">
        <p14:creationId xmlns:p14="http://schemas.microsoft.com/office/powerpoint/2010/main" xmlns="" val="152406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18628-F2BE-4059-960D-99EE07758FDB}"/>
              </a:ext>
            </a:extLst>
          </p:cNvPr>
          <p:cNvSpPr>
            <a:spLocks noGrp="1"/>
          </p:cNvSpPr>
          <p:nvPr>
            <p:ph type="title"/>
          </p:nvPr>
        </p:nvSpPr>
        <p:spPr>
          <a:xfrm>
            <a:off x="838200" y="412832"/>
            <a:ext cx="10515600" cy="1325563"/>
          </a:xfrm>
        </p:spPr>
        <p:txBody>
          <a:bodyPr/>
          <a:lstStyle/>
          <a:p>
            <a:r>
              <a:rPr lang="en-US" b="1" dirty="0"/>
              <a:t>What is Neuron?</a:t>
            </a:r>
            <a:endParaRPr lang="en-IN" b="1" dirty="0"/>
          </a:p>
        </p:txBody>
      </p:sp>
      <p:sp>
        <p:nvSpPr>
          <p:cNvPr id="3" name="Content Placeholder 2">
            <a:extLst>
              <a:ext uri="{FF2B5EF4-FFF2-40B4-BE49-F238E27FC236}">
                <a16:creationId xmlns:a16="http://schemas.microsoft.com/office/drawing/2014/main" xmlns="" id="{AEFA1A88-F795-4FCC-BFAD-18694C7AAE78}"/>
              </a:ext>
            </a:extLst>
          </p:cNvPr>
          <p:cNvSpPr>
            <a:spLocks noGrp="1"/>
          </p:cNvSpPr>
          <p:nvPr>
            <p:ph idx="1"/>
          </p:nvPr>
        </p:nvSpPr>
        <p:spPr/>
        <p:txBody>
          <a:bodyPr>
            <a:normAutofit/>
          </a:bodyPr>
          <a:lstStyle/>
          <a:p>
            <a:r>
              <a:rPr lang="en-US" dirty="0"/>
              <a:t>Within an artificial neural network, a neuron is a mathematical function that model the functioning of a biological neuron. </a:t>
            </a:r>
          </a:p>
          <a:p>
            <a:r>
              <a:rPr lang="en-US" dirty="0"/>
              <a:t>Typically, a neuron compute </a:t>
            </a:r>
          </a:p>
          <a:p>
            <a:pPr marL="0" indent="0">
              <a:buNone/>
            </a:pPr>
            <a:r>
              <a:rPr lang="en-US" dirty="0"/>
              <a:t> the weighted average of its </a:t>
            </a:r>
          </a:p>
          <a:p>
            <a:pPr marL="0" indent="0">
              <a:buNone/>
            </a:pPr>
            <a:r>
              <a:rPr lang="en-US" dirty="0"/>
              <a:t> input, and this sum is passed </a:t>
            </a:r>
          </a:p>
          <a:p>
            <a:pPr marL="0" indent="0">
              <a:buNone/>
            </a:pPr>
            <a:r>
              <a:rPr lang="en-US" dirty="0"/>
              <a:t> through a nonlinear function,</a:t>
            </a:r>
          </a:p>
          <a:p>
            <a:pPr marL="0" indent="0">
              <a:buNone/>
            </a:pPr>
            <a:r>
              <a:rPr lang="en-US" dirty="0"/>
              <a:t> often called activation function, </a:t>
            </a:r>
          </a:p>
          <a:p>
            <a:pPr marL="0" indent="0">
              <a:buNone/>
            </a:pPr>
            <a:r>
              <a:rPr lang="en-US" dirty="0"/>
              <a:t> such as the sigmoid.</a:t>
            </a:r>
            <a:endParaRPr lang="en-IN" dirty="0"/>
          </a:p>
          <a:p>
            <a:endParaRPr lang="en-IN" dirty="0"/>
          </a:p>
        </p:txBody>
      </p:sp>
      <p:pic>
        <p:nvPicPr>
          <p:cNvPr id="4" name="Picture 3">
            <a:extLst>
              <a:ext uri="{FF2B5EF4-FFF2-40B4-BE49-F238E27FC236}">
                <a16:creationId xmlns:a16="http://schemas.microsoft.com/office/drawing/2014/main" xmlns="" id="{AA99978D-6E9C-432D-890E-47E4BE5B4C11}"/>
              </a:ext>
            </a:extLst>
          </p:cNvPr>
          <p:cNvPicPr>
            <a:picLocks noChangeAspect="1"/>
          </p:cNvPicPr>
          <p:nvPr/>
        </p:nvPicPr>
        <p:blipFill>
          <a:blip r:embed="rId2"/>
          <a:stretch>
            <a:fillRect/>
          </a:stretch>
        </p:blipFill>
        <p:spPr>
          <a:xfrm>
            <a:off x="5393386" y="2993267"/>
            <a:ext cx="5810250" cy="3451901"/>
          </a:xfrm>
          <a:prstGeom prst="rect">
            <a:avLst/>
          </a:prstGeom>
        </p:spPr>
      </p:pic>
    </p:spTree>
    <p:extLst>
      <p:ext uri="{BB962C8B-B14F-4D97-AF65-F5344CB8AC3E}">
        <p14:creationId xmlns:p14="http://schemas.microsoft.com/office/powerpoint/2010/main" xmlns="" val="1013792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B78D99-ECD6-437F-99D5-52B30C79C10E}"/>
              </a:ext>
            </a:extLst>
          </p:cNvPr>
          <p:cNvSpPr>
            <a:spLocks noGrp="1"/>
          </p:cNvSpPr>
          <p:nvPr>
            <p:ph type="title"/>
          </p:nvPr>
        </p:nvSpPr>
        <p:spPr/>
        <p:txBody>
          <a:bodyPr/>
          <a:lstStyle/>
          <a:p>
            <a:r>
              <a:rPr lang="en-US" b="1" dirty="0"/>
              <a:t>What are Neural Networks</a:t>
            </a:r>
            <a:r>
              <a:rPr lang="en-US" dirty="0"/>
              <a:t>?</a:t>
            </a:r>
            <a:endParaRPr lang="en-IN" dirty="0"/>
          </a:p>
        </p:txBody>
      </p:sp>
      <p:sp>
        <p:nvSpPr>
          <p:cNvPr id="3" name="Content Placeholder 2">
            <a:extLst>
              <a:ext uri="{FF2B5EF4-FFF2-40B4-BE49-F238E27FC236}">
                <a16:creationId xmlns:a16="http://schemas.microsoft.com/office/drawing/2014/main" xmlns="" id="{40E6A7BA-96E0-403B-A418-CBF562C100B8}"/>
              </a:ext>
            </a:extLst>
          </p:cNvPr>
          <p:cNvSpPr>
            <a:spLocks noGrp="1"/>
          </p:cNvSpPr>
          <p:nvPr>
            <p:ph idx="1"/>
          </p:nvPr>
        </p:nvSpPr>
        <p:spPr/>
        <p:txBody>
          <a:bodyPr>
            <a:normAutofit/>
          </a:bodyPr>
          <a:lstStyle/>
          <a:p>
            <a:r>
              <a:rPr lang="en-US" dirty="0"/>
              <a:t> Artificial neural networks, usually called neural networks (NNs), are interconnected systems composed of many simple processing elements (neurons) operating in parallel whose function is determined by-</a:t>
            </a:r>
          </a:p>
          <a:p>
            <a:pPr marL="0" indent="0">
              <a:buNone/>
            </a:pPr>
            <a:r>
              <a:rPr lang="en-US" dirty="0"/>
              <a:t>   1) Network Structure </a:t>
            </a:r>
          </a:p>
          <a:p>
            <a:pPr marL="0" indent="0">
              <a:buNone/>
            </a:pPr>
            <a:r>
              <a:rPr lang="en-US" dirty="0"/>
              <a:t>   2) Connection Strengths </a:t>
            </a:r>
          </a:p>
          <a:p>
            <a:pPr marL="0" indent="0">
              <a:buNone/>
            </a:pPr>
            <a:r>
              <a:rPr lang="en-US" dirty="0"/>
              <a:t>   3) The Processing performed </a:t>
            </a:r>
          </a:p>
          <a:p>
            <a:pPr marL="0" indent="0">
              <a:buNone/>
            </a:pPr>
            <a:r>
              <a:rPr lang="en-US" dirty="0"/>
              <a:t>     at Computing elements or</a:t>
            </a:r>
          </a:p>
          <a:p>
            <a:pPr marL="0" indent="0">
              <a:buNone/>
            </a:pPr>
            <a:r>
              <a:rPr lang="en-US" dirty="0"/>
              <a:t>      nodes.</a:t>
            </a:r>
            <a:endParaRPr lang="en-IN" dirty="0"/>
          </a:p>
        </p:txBody>
      </p:sp>
      <p:pic>
        <p:nvPicPr>
          <p:cNvPr id="4" name="Picture 3">
            <a:extLst>
              <a:ext uri="{FF2B5EF4-FFF2-40B4-BE49-F238E27FC236}">
                <a16:creationId xmlns:a16="http://schemas.microsoft.com/office/drawing/2014/main" xmlns="" id="{750C6126-A4CC-4FBF-847E-2E927566735F}"/>
              </a:ext>
            </a:extLst>
          </p:cNvPr>
          <p:cNvPicPr>
            <a:picLocks noChangeAspect="1"/>
          </p:cNvPicPr>
          <p:nvPr/>
        </p:nvPicPr>
        <p:blipFill>
          <a:blip r:embed="rId2"/>
          <a:stretch>
            <a:fillRect/>
          </a:stretch>
        </p:blipFill>
        <p:spPr>
          <a:xfrm>
            <a:off x="5555311" y="3361216"/>
            <a:ext cx="4391770" cy="2721532"/>
          </a:xfrm>
          <a:prstGeom prst="rect">
            <a:avLst/>
          </a:prstGeom>
        </p:spPr>
      </p:pic>
    </p:spTree>
    <p:extLst>
      <p:ext uri="{BB962C8B-B14F-4D97-AF65-F5344CB8AC3E}">
        <p14:creationId xmlns:p14="http://schemas.microsoft.com/office/powerpoint/2010/main" xmlns="" val="3588931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2ECE83-93EB-4A82-ADFF-653B164BEAD9}"/>
              </a:ext>
            </a:extLst>
          </p:cNvPr>
          <p:cNvSpPr>
            <a:spLocks noGrp="1"/>
          </p:cNvSpPr>
          <p:nvPr>
            <p:ph type="title"/>
          </p:nvPr>
        </p:nvSpPr>
        <p:spPr>
          <a:xfrm>
            <a:off x="609600" y="704088"/>
            <a:ext cx="10972800" cy="917978"/>
          </a:xfrm>
        </p:spPr>
        <p:txBody>
          <a:bodyPr/>
          <a:lstStyle/>
          <a:p>
            <a:r>
              <a:rPr lang="en-US" b="1" dirty="0"/>
              <a:t>Why convolutions</a:t>
            </a:r>
            <a:r>
              <a:rPr lang="en-US" dirty="0"/>
              <a:t>?</a:t>
            </a:r>
            <a:endParaRPr lang="en-IN" dirty="0"/>
          </a:p>
        </p:txBody>
      </p:sp>
      <p:sp>
        <p:nvSpPr>
          <p:cNvPr id="3" name="Content Placeholder 2">
            <a:extLst>
              <a:ext uri="{FF2B5EF4-FFF2-40B4-BE49-F238E27FC236}">
                <a16:creationId xmlns:a16="http://schemas.microsoft.com/office/drawing/2014/main" xmlns="" id="{3D007D86-64D0-44E0-87FB-95693F9F8BC8}"/>
              </a:ext>
            </a:extLst>
          </p:cNvPr>
          <p:cNvSpPr>
            <a:spLocks noGrp="1"/>
          </p:cNvSpPr>
          <p:nvPr>
            <p:ph idx="1"/>
          </p:nvPr>
        </p:nvSpPr>
        <p:spPr>
          <a:xfrm>
            <a:off x="838199" y="1825625"/>
            <a:ext cx="10993341" cy="4351338"/>
          </a:xfrm>
        </p:spPr>
        <p:txBody>
          <a:bodyPr>
            <a:normAutofit/>
          </a:bodyPr>
          <a:lstStyle/>
          <a:p>
            <a:r>
              <a:rPr lang="en-US" sz="2400" dirty="0"/>
              <a:t>Convolution is a simple mathematical operation between two matrices in which one is multiplied to the other element wise and sum of all these multiplications is calculated.</a:t>
            </a:r>
          </a:p>
          <a:p>
            <a:r>
              <a:rPr lang="en-US" sz="2400" dirty="0"/>
              <a:t> Convolutions are performed for various reasons- </a:t>
            </a:r>
          </a:p>
          <a:p>
            <a:pPr marL="0" indent="0">
              <a:buNone/>
            </a:pPr>
            <a:r>
              <a:rPr lang="en-US" sz="2400" dirty="0"/>
              <a:t>      • Convolutions provide better feature extraction </a:t>
            </a:r>
          </a:p>
          <a:p>
            <a:pPr marL="0" indent="0">
              <a:buNone/>
            </a:pPr>
            <a:r>
              <a:rPr lang="en-US" sz="2400" dirty="0"/>
              <a:t>      • They save a lot of computation compared to ANNs.</a:t>
            </a:r>
          </a:p>
          <a:p>
            <a:pPr marL="0" indent="0">
              <a:buNone/>
            </a:pPr>
            <a:r>
              <a:rPr lang="en-US" sz="2400" dirty="0"/>
              <a:t>      • Less number of parameters are created than those in pure fully connected</a:t>
            </a:r>
          </a:p>
          <a:p>
            <a:pPr marL="0" indent="0">
              <a:buNone/>
            </a:pPr>
            <a:r>
              <a:rPr lang="en-US" sz="2400" dirty="0"/>
              <a:t>        layers.</a:t>
            </a:r>
            <a:br>
              <a:rPr lang="en-US" sz="2400" dirty="0"/>
            </a:br>
            <a:r>
              <a:rPr lang="en-US" sz="2400" dirty="0"/>
              <a:t>      • Due to less number of required parameters, lesser fully connected layers are </a:t>
            </a:r>
          </a:p>
          <a:p>
            <a:pPr marL="0" indent="0">
              <a:buNone/>
            </a:pPr>
            <a:r>
              <a:rPr lang="en-US" sz="2400" dirty="0"/>
              <a:t>        needed.          </a:t>
            </a:r>
            <a:endParaRPr lang="en-IN" sz="2400" dirty="0"/>
          </a:p>
        </p:txBody>
      </p:sp>
    </p:spTree>
    <p:extLst>
      <p:ext uri="{BB962C8B-B14F-4D97-AF65-F5344CB8AC3E}">
        <p14:creationId xmlns:p14="http://schemas.microsoft.com/office/powerpoint/2010/main" xmlns="" val="392586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97DE3-6C08-4635-A607-3199F623AFCE}"/>
              </a:ext>
            </a:extLst>
          </p:cNvPr>
          <p:cNvSpPr>
            <a:spLocks noGrp="1"/>
          </p:cNvSpPr>
          <p:nvPr>
            <p:ph type="title"/>
          </p:nvPr>
        </p:nvSpPr>
        <p:spPr>
          <a:xfrm>
            <a:off x="838200" y="-95417"/>
            <a:ext cx="10515600" cy="1264259"/>
          </a:xfrm>
        </p:spPr>
        <p:txBody>
          <a:bodyPr>
            <a:normAutofit/>
          </a:bodyPr>
          <a:lstStyle/>
          <a:p>
            <a:r>
              <a:rPr lang="en-US" dirty="0"/>
              <a:t>         </a:t>
            </a:r>
            <a:r>
              <a:rPr lang="en-US" b="1" dirty="0"/>
              <a:t>Convolutional Neural Networks</a:t>
            </a:r>
            <a:endParaRPr lang="en-IN" b="1" dirty="0"/>
          </a:p>
        </p:txBody>
      </p:sp>
      <p:sp>
        <p:nvSpPr>
          <p:cNvPr id="3" name="Content Placeholder 2">
            <a:extLst>
              <a:ext uri="{FF2B5EF4-FFF2-40B4-BE49-F238E27FC236}">
                <a16:creationId xmlns:a16="http://schemas.microsoft.com/office/drawing/2014/main" xmlns="" id="{EEA76F0B-80AD-4B54-9F9E-31271D13FAD9}"/>
              </a:ext>
            </a:extLst>
          </p:cNvPr>
          <p:cNvSpPr>
            <a:spLocks noGrp="1"/>
          </p:cNvSpPr>
          <p:nvPr>
            <p:ph idx="1"/>
          </p:nvPr>
        </p:nvSpPr>
        <p:spPr>
          <a:xfrm>
            <a:off x="838200" y="1494845"/>
            <a:ext cx="10515600" cy="4969565"/>
          </a:xfrm>
        </p:spPr>
        <p:txBody>
          <a:bodyPr>
            <a:normAutofit lnSpcReduction="10000"/>
          </a:bodyPr>
          <a:lstStyle/>
          <a:p>
            <a:r>
              <a:rPr lang="en-IN" sz="2400" dirty="0"/>
              <a:t>CNNs are a special type of neural networks. </a:t>
            </a:r>
          </a:p>
          <a:p>
            <a:r>
              <a:rPr lang="en-IN" sz="2400" dirty="0"/>
              <a:t>They can be divided into two parts: A feature learning part and  a classification part.</a:t>
            </a:r>
          </a:p>
          <a:p>
            <a:r>
              <a:rPr lang="en-IN" sz="2400" dirty="0"/>
              <a:t>Each part consists of one or multiple layers.</a:t>
            </a:r>
          </a:p>
          <a:p>
            <a:r>
              <a:rPr lang="en-IN" sz="2400" dirty="0"/>
              <a:t>Feature learning is typically done by combining two types of layers: Convolution layers and pooling layers .</a:t>
            </a:r>
          </a:p>
          <a:p>
            <a:r>
              <a:rPr lang="en-IN" sz="2400" dirty="0"/>
              <a:t>Classification is then performed based on the learned features through dense layers, also known as fully connected layers.</a:t>
            </a:r>
          </a:p>
          <a:p>
            <a:r>
              <a:rPr lang="en-IN" sz="2400" dirty="0"/>
              <a:t>Additionally there is an input layer, containing the image data, as well as an output layer, containing the different classes we are trying to predict .</a:t>
            </a:r>
          </a:p>
          <a:p>
            <a:r>
              <a:rPr lang="en-IN" sz="2400" dirty="0"/>
              <a:t>Layers that are in-between the input and output layer are also referred to as hidden layers as there state is not directly visible when treating the model as a black box.</a:t>
            </a:r>
          </a:p>
          <a:p>
            <a:endParaRPr lang="en-IN" dirty="0"/>
          </a:p>
        </p:txBody>
      </p:sp>
    </p:spTree>
    <p:extLst>
      <p:ext uri="{BB962C8B-B14F-4D97-AF65-F5344CB8AC3E}">
        <p14:creationId xmlns:p14="http://schemas.microsoft.com/office/powerpoint/2010/main" xmlns="" val="376611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A00D53-725C-4298-B95F-DD0CB559FD20}"/>
              </a:ext>
            </a:extLst>
          </p:cNvPr>
          <p:cNvSpPr>
            <a:spLocks noGrp="1"/>
          </p:cNvSpPr>
          <p:nvPr>
            <p:ph type="title"/>
          </p:nvPr>
        </p:nvSpPr>
        <p:spPr>
          <a:xfrm>
            <a:off x="1256306" y="704088"/>
            <a:ext cx="10326094" cy="790757"/>
          </a:xfrm>
        </p:spPr>
        <p:txBody>
          <a:bodyPr>
            <a:normAutofit fontScale="90000"/>
          </a:bodyPr>
          <a:lstStyle/>
          <a:p>
            <a:r>
              <a:rPr lang="en-US" b="1" dirty="0"/>
              <a:t>                Flowchart for CNN</a:t>
            </a:r>
            <a:endParaRPr lang="en-IN" b="1" dirty="0"/>
          </a:p>
        </p:txBody>
      </p:sp>
      <p:pic>
        <p:nvPicPr>
          <p:cNvPr id="4" name="Content Placeholder 3">
            <a:extLst>
              <a:ext uri="{FF2B5EF4-FFF2-40B4-BE49-F238E27FC236}">
                <a16:creationId xmlns:a16="http://schemas.microsoft.com/office/drawing/2014/main" xmlns="" id="{1BAAEA6F-C62F-4534-8288-6C48E97CA733}"/>
              </a:ext>
            </a:extLst>
          </p:cNvPr>
          <p:cNvPicPr>
            <a:picLocks noGrp="1" noChangeAspect="1"/>
          </p:cNvPicPr>
          <p:nvPr>
            <p:ph idx="1"/>
          </p:nvPr>
        </p:nvPicPr>
        <p:blipFill>
          <a:blip r:embed="rId2"/>
          <a:stretch>
            <a:fillRect/>
          </a:stretch>
        </p:blipFill>
        <p:spPr>
          <a:xfrm>
            <a:off x="2941983" y="1852654"/>
            <a:ext cx="6289481" cy="4368917"/>
          </a:xfrm>
          <a:prstGeom prst="rect">
            <a:avLst/>
          </a:prstGeom>
        </p:spPr>
      </p:pic>
    </p:spTree>
    <p:extLst>
      <p:ext uri="{BB962C8B-B14F-4D97-AF65-F5344CB8AC3E}">
        <p14:creationId xmlns:p14="http://schemas.microsoft.com/office/powerpoint/2010/main" xmlns="" val="441277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81CB38-935D-492E-B28C-0F2792A8DFCA}"/>
              </a:ext>
            </a:extLst>
          </p:cNvPr>
          <p:cNvSpPr>
            <a:spLocks noGrp="1"/>
          </p:cNvSpPr>
          <p:nvPr>
            <p:ph type="title"/>
          </p:nvPr>
        </p:nvSpPr>
        <p:spPr>
          <a:xfrm>
            <a:off x="609600" y="704088"/>
            <a:ext cx="10972800" cy="973637"/>
          </a:xfrm>
        </p:spPr>
        <p:txBody>
          <a:bodyPr/>
          <a:lstStyle/>
          <a:p>
            <a:r>
              <a:rPr lang="en-US" b="1" dirty="0"/>
              <a:t>Convolution Layers</a:t>
            </a:r>
            <a:endParaRPr lang="en-IN" b="1" dirty="0"/>
          </a:p>
        </p:txBody>
      </p:sp>
      <p:sp>
        <p:nvSpPr>
          <p:cNvPr id="3" name="Content Placeholder 2">
            <a:extLst>
              <a:ext uri="{FF2B5EF4-FFF2-40B4-BE49-F238E27FC236}">
                <a16:creationId xmlns:a16="http://schemas.microsoft.com/office/drawing/2014/main" xmlns="" id="{4B5C35F6-8D32-42D3-BD59-056081978C94}"/>
              </a:ext>
            </a:extLst>
          </p:cNvPr>
          <p:cNvSpPr>
            <a:spLocks noGrp="1"/>
          </p:cNvSpPr>
          <p:nvPr>
            <p:ph idx="1"/>
          </p:nvPr>
        </p:nvSpPr>
        <p:spPr/>
        <p:txBody>
          <a:bodyPr>
            <a:normAutofit lnSpcReduction="10000"/>
          </a:bodyPr>
          <a:lstStyle/>
          <a:p>
            <a:r>
              <a:rPr lang="en-US" sz="2400" dirty="0"/>
              <a:t>The convolution layer which is responsible for feature extraction from an input data.</a:t>
            </a:r>
          </a:p>
          <a:p>
            <a:r>
              <a:rPr lang="en-US" sz="2400" dirty="0"/>
              <a:t>This layer performs convolution operation to small localized areas by convolving a filter with the previous layer. In addition, it consists of multiple feature maps with learnable kernels and rectified linear units (</a:t>
            </a:r>
            <a:r>
              <a:rPr lang="en-US" sz="2400" dirty="0" err="1"/>
              <a:t>ReLU</a:t>
            </a:r>
            <a:r>
              <a:rPr lang="en-US" sz="2400" dirty="0"/>
              <a:t>). </a:t>
            </a:r>
          </a:p>
          <a:p>
            <a:r>
              <a:rPr lang="en-US" sz="2400" dirty="0"/>
              <a:t>The kernel size determines the locality of the filters i.e. how many of the surrounding pixels are being taken into account when applying the filter. Secondly, we need to pick a stride value. The stride determines how many pixels we advance when convolving. A stride of 1 will move the filter across every pixel, while a stride of 2 will skip every second pixel.</a:t>
            </a:r>
          </a:p>
          <a:p>
            <a:r>
              <a:rPr lang="en-US" sz="2400" dirty="0" err="1"/>
              <a:t>ReLU</a:t>
            </a:r>
            <a:r>
              <a:rPr lang="en-US" sz="2400" dirty="0"/>
              <a:t> is used as an activation function at the end of each convolution layer as well as a fully connected layer to enhance the performance of the model</a:t>
            </a:r>
            <a:endParaRPr lang="en-IN" sz="2400" dirty="0"/>
          </a:p>
        </p:txBody>
      </p:sp>
    </p:spTree>
    <p:extLst>
      <p:ext uri="{BB962C8B-B14F-4D97-AF65-F5344CB8AC3E}">
        <p14:creationId xmlns:p14="http://schemas.microsoft.com/office/powerpoint/2010/main" xmlns="" val="3139071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082C251-F998-4221-AF5A-399405CC9D85}"/>
              </a:ext>
            </a:extLst>
          </p:cNvPr>
          <p:cNvPicPr>
            <a:picLocks noChangeAspect="1"/>
          </p:cNvPicPr>
          <p:nvPr/>
        </p:nvPicPr>
        <p:blipFill>
          <a:blip r:embed="rId2"/>
          <a:stretch>
            <a:fillRect/>
          </a:stretch>
        </p:blipFill>
        <p:spPr>
          <a:xfrm>
            <a:off x="572495" y="373711"/>
            <a:ext cx="10948946" cy="5669279"/>
          </a:xfrm>
          <a:prstGeom prst="rect">
            <a:avLst/>
          </a:prstGeom>
        </p:spPr>
      </p:pic>
    </p:spTree>
    <p:extLst>
      <p:ext uri="{BB962C8B-B14F-4D97-AF65-F5344CB8AC3E}">
        <p14:creationId xmlns:p14="http://schemas.microsoft.com/office/powerpoint/2010/main" xmlns="" val="578918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32F9AF-4983-40D2-B7EC-8A0A46B3A355}"/>
              </a:ext>
            </a:extLst>
          </p:cNvPr>
          <p:cNvSpPr>
            <a:spLocks noGrp="1"/>
          </p:cNvSpPr>
          <p:nvPr>
            <p:ph type="title"/>
          </p:nvPr>
        </p:nvSpPr>
        <p:spPr>
          <a:xfrm>
            <a:off x="609600" y="704088"/>
            <a:ext cx="10972800" cy="854368"/>
          </a:xfrm>
        </p:spPr>
        <p:txBody>
          <a:bodyPr/>
          <a:lstStyle/>
          <a:p>
            <a:r>
              <a:rPr lang="en-US" b="1" dirty="0"/>
              <a:t>Pooling Layers</a:t>
            </a:r>
            <a:endParaRPr lang="en-IN" b="1" dirty="0"/>
          </a:p>
        </p:txBody>
      </p:sp>
      <p:sp>
        <p:nvSpPr>
          <p:cNvPr id="3" name="Content Placeholder 2">
            <a:extLst>
              <a:ext uri="{FF2B5EF4-FFF2-40B4-BE49-F238E27FC236}">
                <a16:creationId xmlns:a16="http://schemas.microsoft.com/office/drawing/2014/main" xmlns="" id="{35C4DBE0-AF76-410A-A699-9F7D7F76CEC8}"/>
              </a:ext>
            </a:extLst>
          </p:cNvPr>
          <p:cNvSpPr>
            <a:spLocks noGrp="1"/>
          </p:cNvSpPr>
          <p:nvPr>
            <p:ph idx="1"/>
          </p:nvPr>
        </p:nvSpPr>
        <p:spPr/>
        <p:txBody>
          <a:bodyPr>
            <a:normAutofit/>
          </a:bodyPr>
          <a:lstStyle/>
          <a:p>
            <a:r>
              <a:rPr lang="en-US" sz="2400" dirty="0"/>
              <a:t>It reduces the output information from the convolution layer and reduces the number of parameters and computational complexity of the model. </a:t>
            </a:r>
          </a:p>
          <a:p>
            <a:r>
              <a:rPr lang="en-US" sz="2400" dirty="0"/>
              <a:t>The different types of pooling are max pooling, min pooling, average pooling , and L2 pooling. Here, max pooling is used to subsample the dimension of each feature map. </a:t>
            </a:r>
          </a:p>
          <a:p>
            <a:r>
              <a:rPr lang="en-US" sz="2400" dirty="0"/>
              <a:t>In max pooling we select the maximum value of the sub-region for our sub-sampled output. In the next figure we can see the result of applying 2×2 max-pooling to a 4×4 input matrix.</a:t>
            </a:r>
            <a:endParaRPr lang="en-IN" sz="2400" dirty="0"/>
          </a:p>
        </p:txBody>
      </p:sp>
    </p:spTree>
    <p:extLst>
      <p:ext uri="{BB962C8B-B14F-4D97-AF65-F5344CB8AC3E}">
        <p14:creationId xmlns:p14="http://schemas.microsoft.com/office/powerpoint/2010/main" xmlns="" val="274370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673F35D-1DB5-4B3F-A975-33A3ABE31FF6}"/>
              </a:ext>
            </a:extLst>
          </p:cNvPr>
          <p:cNvPicPr>
            <a:picLocks noChangeAspect="1"/>
          </p:cNvPicPr>
          <p:nvPr/>
        </p:nvPicPr>
        <p:blipFill>
          <a:blip r:embed="rId2"/>
          <a:stretch>
            <a:fillRect/>
          </a:stretch>
        </p:blipFill>
        <p:spPr>
          <a:xfrm>
            <a:off x="1905000" y="1190625"/>
            <a:ext cx="8382000" cy="4476750"/>
          </a:xfrm>
          <a:prstGeom prst="rect">
            <a:avLst/>
          </a:prstGeom>
        </p:spPr>
      </p:pic>
    </p:spTree>
    <p:extLst>
      <p:ext uri="{BB962C8B-B14F-4D97-AF65-F5344CB8AC3E}">
        <p14:creationId xmlns:p14="http://schemas.microsoft.com/office/powerpoint/2010/main" xmlns="" val="408345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258A32-ABFE-4FFF-BA22-182CF0B819B1}"/>
              </a:ext>
            </a:extLst>
          </p:cNvPr>
          <p:cNvSpPr>
            <a:spLocks noGrp="1"/>
          </p:cNvSpPr>
          <p:nvPr>
            <p:ph type="title"/>
          </p:nvPr>
        </p:nvSpPr>
        <p:spPr>
          <a:xfrm>
            <a:off x="838200" y="365126"/>
            <a:ext cx="10515600" cy="1018402"/>
          </a:xfrm>
        </p:spPr>
        <p:txBody>
          <a:bodyPr/>
          <a:lstStyle/>
          <a:p>
            <a:r>
              <a:rPr lang="en-US" b="1" dirty="0"/>
              <a:t>Dense Layers</a:t>
            </a:r>
            <a:endParaRPr lang="en-IN" b="1" dirty="0"/>
          </a:p>
        </p:txBody>
      </p:sp>
      <p:sp>
        <p:nvSpPr>
          <p:cNvPr id="3" name="Content Placeholder 2">
            <a:extLst>
              <a:ext uri="{FF2B5EF4-FFF2-40B4-BE49-F238E27FC236}">
                <a16:creationId xmlns:a16="http://schemas.microsoft.com/office/drawing/2014/main" xmlns="" id="{13875A58-AFCC-4250-8224-3410D3D0065A}"/>
              </a:ext>
            </a:extLst>
          </p:cNvPr>
          <p:cNvSpPr>
            <a:spLocks noGrp="1"/>
          </p:cNvSpPr>
          <p:nvPr>
            <p:ph idx="1"/>
          </p:nvPr>
        </p:nvSpPr>
        <p:spPr>
          <a:xfrm>
            <a:off x="838200" y="2075290"/>
            <a:ext cx="10515600" cy="4417584"/>
          </a:xfrm>
        </p:spPr>
        <p:txBody>
          <a:bodyPr>
            <a:normAutofit/>
          </a:bodyPr>
          <a:lstStyle/>
          <a:p>
            <a:r>
              <a:rPr lang="en-US" sz="2600" dirty="0"/>
              <a:t>A Flatten layer is used after the pooling layer which converts the 2D featured map matrix to a 1D feature vector and allows the output to get handled by the fully connected layers. </a:t>
            </a:r>
          </a:p>
          <a:p>
            <a:r>
              <a:rPr lang="en-US" sz="2600" dirty="0"/>
              <a:t>A fully connected layer is another hidden layer also known as the dense layer. Dense layers connect every neuron from the previous layer to the next one. In the context of CNNs they form the classification part of the network. Neurons in the dense layers learn which features each class is composed of.</a:t>
            </a:r>
          </a:p>
          <a:p>
            <a:endParaRPr lang="en-US" sz="2600" dirty="0"/>
          </a:p>
          <a:p>
            <a:endParaRPr lang="en-US" sz="2600" dirty="0"/>
          </a:p>
          <a:p>
            <a:endParaRPr lang="en-US" sz="2600" dirty="0"/>
          </a:p>
          <a:p>
            <a:endParaRPr lang="en-US" sz="2600" dirty="0"/>
          </a:p>
          <a:p>
            <a:endParaRPr lang="en-US" sz="2600" dirty="0"/>
          </a:p>
          <a:p>
            <a:endParaRPr lang="en-US" sz="2600" dirty="0"/>
          </a:p>
          <a:p>
            <a:pPr marL="0" indent="0">
              <a:buNone/>
            </a:pPr>
            <a:endParaRPr lang="en-IN" dirty="0"/>
          </a:p>
        </p:txBody>
      </p:sp>
    </p:spTree>
    <p:extLst>
      <p:ext uri="{BB962C8B-B14F-4D97-AF65-F5344CB8AC3E}">
        <p14:creationId xmlns:p14="http://schemas.microsoft.com/office/powerpoint/2010/main" xmlns="" val="20985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FBAEC0-6A80-4DED-A200-32CDC89477DA}"/>
              </a:ext>
            </a:extLst>
          </p:cNvPr>
          <p:cNvSpPr>
            <a:spLocks noGrp="1"/>
          </p:cNvSpPr>
          <p:nvPr>
            <p:ph type="title"/>
          </p:nvPr>
        </p:nvSpPr>
        <p:spPr>
          <a:xfrm>
            <a:off x="838200" y="365126"/>
            <a:ext cx="10515600" cy="422053"/>
          </a:xfrm>
        </p:spPr>
        <p:txBody>
          <a:bodyPr>
            <a:normAutofit fontScale="90000"/>
          </a:bodyPr>
          <a:lstStyle/>
          <a:p>
            <a:r>
              <a:rPr lang="en-US" b="1" dirty="0"/>
              <a:t>CONTENTS</a:t>
            </a:r>
            <a:endParaRPr lang="en-IN" b="1" dirty="0"/>
          </a:p>
        </p:txBody>
      </p:sp>
      <p:sp>
        <p:nvSpPr>
          <p:cNvPr id="3" name="Content Placeholder 2">
            <a:extLst>
              <a:ext uri="{FF2B5EF4-FFF2-40B4-BE49-F238E27FC236}">
                <a16:creationId xmlns:a16="http://schemas.microsoft.com/office/drawing/2014/main" xmlns="" id="{124AA596-C498-48B5-9BFC-268502A1D517}"/>
              </a:ext>
            </a:extLst>
          </p:cNvPr>
          <p:cNvSpPr>
            <a:spLocks noGrp="1"/>
          </p:cNvSpPr>
          <p:nvPr>
            <p:ph idx="1"/>
          </p:nvPr>
        </p:nvSpPr>
        <p:spPr>
          <a:xfrm>
            <a:off x="838200" y="906450"/>
            <a:ext cx="10515600" cy="5270514"/>
          </a:xfrm>
        </p:spPr>
        <p:txBody>
          <a:bodyPr>
            <a:normAutofit fontScale="92500" lnSpcReduction="10000"/>
          </a:bodyPr>
          <a:lstStyle/>
          <a:p>
            <a:r>
              <a:rPr lang="en-US" sz="2400" dirty="0"/>
              <a:t>Introduction</a:t>
            </a:r>
          </a:p>
          <a:p>
            <a:r>
              <a:rPr lang="en-US" sz="2400" dirty="0"/>
              <a:t>Project Objective</a:t>
            </a:r>
          </a:p>
          <a:p>
            <a:r>
              <a:rPr lang="en-US" sz="2400" dirty="0"/>
              <a:t>Machine Learning  vs  Deep Learning</a:t>
            </a:r>
          </a:p>
          <a:p>
            <a:r>
              <a:rPr lang="en-US" sz="2400" dirty="0"/>
              <a:t>Training Dataset</a:t>
            </a:r>
          </a:p>
          <a:p>
            <a:r>
              <a:rPr lang="en-US" sz="2400" dirty="0"/>
              <a:t>Imported Libraries</a:t>
            </a:r>
          </a:p>
          <a:p>
            <a:r>
              <a:rPr lang="en-US" sz="2400" dirty="0"/>
              <a:t>Neuron</a:t>
            </a:r>
          </a:p>
          <a:p>
            <a:r>
              <a:rPr lang="en-US" sz="2400" dirty="0"/>
              <a:t>Neural Networks</a:t>
            </a:r>
          </a:p>
          <a:p>
            <a:r>
              <a:rPr lang="en-US" sz="2400" dirty="0"/>
              <a:t>Why CNN?</a:t>
            </a:r>
          </a:p>
          <a:p>
            <a:r>
              <a:rPr lang="en-US" sz="2400" dirty="0"/>
              <a:t>CNN Architecture</a:t>
            </a:r>
          </a:p>
          <a:p>
            <a:r>
              <a:rPr lang="en-US" sz="2400" dirty="0"/>
              <a:t>Layers of CNN</a:t>
            </a:r>
          </a:p>
          <a:p>
            <a:r>
              <a:rPr lang="en-US" sz="2400" dirty="0"/>
              <a:t>Loading Dataset</a:t>
            </a:r>
          </a:p>
          <a:p>
            <a:r>
              <a:rPr lang="en-US" sz="2400" dirty="0"/>
              <a:t>Creating a Deep Neural Network Model</a:t>
            </a:r>
          </a:p>
          <a:p>
            <a:r>
              <a:rPr lang="en-US" sz="2400" dirty="0"/>
              <a:t>Prediction using the model</a:t>
            </a:r>
          </a:p>
          <a:p>
            <a:r>
              <a:rPr lang="en-US" sz="2400" dirty="0"/>
              <a:t>Conclusion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xmlns="" val="3569168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0C9B90B-813B-448D-A3D3-07B7E813F51F}"/>
              </a:ext>
            </a:extLst>
          </p:cNvPr>
          <p:cNvPicPr>
            <a:picLocks noChangeAspect="1"/>
          </p:cNvPicPr>
          <p:nvPr/>
        </p:nvPicPr>
        <p:blipFill>
          <a:blip r:embed="rId2"/>
          <a:stretch>
            <a:fillRect/>
          </a:stretch>
        </p:blipFill>
        <p:spPr>
          <a:xfrm>
            <a:off x="166976" y="900112"/>
            <a:ext cx="11911055" cy="5057775"/>
          </a:xfrm>
          <a:prstGeom prst="rect">
            <a:avLst/>
          </a:prstGeom>
        </p:spPr>
      </p:pic>
    </p:spTree>
    <p:extLst>
      <p:ext uri="{BB962C8B-B14F-4D97-AF65-F5344CB8AC3E}">
        <p14:creationId xmlns:p14="http://schemas.microsoft.com/office/powerpoint/2010/main" xmlns="" val="256315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C7EB63-FEB3-4768-90F7-488A2BAAEB8F}"/>
              </a:ext>
            </a:extLst>
          </p:cNvPr>
          <p:cNvSpPr>
            <a:spLocks noGrp="1"/>
          </p:cNvSpPr>
          <p:nvPr>
            <p:ph type="title"/>
          </p:nvPr>
        </p:nvSpPr>
        <p:spPr/>
        <p:txBody>
          <a:bodyPr/>
          <a:lstStyle/>
          <a:p>
            <a:r>
              <a:rPr lang="en-US" b="1" dirty="0"/>
              <a:t>Loading Dataset</a:t>
            </a:r>
            <a:endParaRPr lang="en-IN" b="1" dirty="0"/>
          </a:p>
        </p:txBody>
      </p:sp>
      <p:pic>
        <p:nvPicPr>
          <p:cNvPr id="4" name="Content Placeholder 3">
            <a:extLst>
              <a:ext uri="{FF2B5EF4-FFF2-40B4-BE49-F238E27FC236}">
                <a16:creationId xmlns:a16="http://schemas.microsoft.com/office/drawing/2014/main" xmlns="" id="{53A983CA-4899-4009-A8DA-92659B3A4B53}"/>
              </a:ext>
            </a:extLst>
          </p:cNvPr>
          <p:cNvPicPr>
            <a:picLocks noGrp="1" noChangeAspect="1"/>
          </p:cNvPicPr>
          <p:nvPr>
            <p:ph idx="1"/>
          </p:nvPr>
        </p:nvPicPr>
        <p:blipFill>
          <a:blip r:embed="rId2"/>
          <a:stretch>
            <a:fillRect/>
          </a:stretch>
        </p:blipFill>
        <p:spPr>
          <a:xfrm>
            <a:off x="609600" y="2377441"/>
            <a:ext cx="10972800" cy="3307742"/>
          </a:xfrm>
          <a:prstGeom prst="rect">
            <a:avLst/>
          </a:prstGeom>
        </p:spPr>
      </p:pic>
    </p:spTree>
    <p:extLst>
      <p:ext uri="{BB962C8B-B14F-4D97-AF65-F5344CB8AC3E}">
        <p14:creationId xmlns:p14="http://schemas.microsoft.com/office/powerpoint/2010/main" xmlns="" val="719465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4C9C84-398E-45A1-92ED-EA9274E2142A}"/>
              </a:ext>
            </a:extLst>
          </p:cNvPr>
          <p:cNvSpPr>
            <a:spLocks noGrp="1"/>
          </p:cNvSpPr>
          <p:nvPr>
            <p:ph type="title"/>
          </p:nvPr>
        </p:nvSpPr>
        <p:spPr>
          <a:xfrm>
            <a:off x="609600" y="704088"/>
            <a:ext cx="10972800" cy="838465"/>
          </a:xfrm>
        </p:spPr>
        <p:txBody>
          <a:bodyPr>
            <a:normAutofit/>
          </a:bodyPr>
          <a:lstStyle/>
          <a:p>
            <a:r>
              <a:rPr lang="en-US" b="1" dirty="0"/>
              <a:t>Divide in to Train and Test Datasets</a:t>
            </a:r>
            <a:endParaRPr lang="en-IN" b="1" dirty="0"/>
          </a:p>
        </p:txBody>
      </p:sp>
      <p:pic>
        <p:nvPicPr>
          <p:cNvPr id="4" name="Content Placeholder 3">
            <a:extLst>
              <a:ext uri="{FF2B5EF4-FFF2-40B4-BE49-F238E27FC236}">
                <a16:creationId xmlns:a16="http://schemas.microsoft.com/office/drawing/2014/main" xmlns="" id="{DAE73AC5-D35C-4D2B-BEDB-3DEED649EB20}"/>
              </a:ext>
            </a:extLst>
          </p:cNvPr>
          <p:cNvPicPr>
            <a:picLocks noGrp="1" noChangeAspect="1"/>
          </p:cNvPicPr>
          <p:nvPr>
            <p:ph idx="1"/>
          </p:nvPr>
        </p:nvPicPr>
        <p:blipFill>
          <a:blip r:embed="rId2"/>
          <a:stretch>
            <a:fillRect/>
          </a:stretch>
        </p:blipFill>
        <p:spPr>
          <a:xfrm>
            <a:off x="1240403" y="1796995"/>
            <a:ext cx="9279173" cy="4527605"/>
          </a:xfrm>
          <a:prstGeom prst="rect">
            <a:avLst/>
          </a:prstGeom>
        </p:spPr>
      </p:pic>
    </p:spTree>
    <p:extLst>
      <p:ext uri="{BB962C8B-B14F-4D97-AF65-F5344CB8AC3E}">
        <p14:creationId xmlns:p14="http://schemas.microsoft.com/office/powerpoint/2010/main" xmlns="" val="1919657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A95F68-D366-4F6C-9CA9-D3D2B353296D}"/>
              </a:ext>
            </a:extLst>
          </p:cNvPr>
          <p:cNvSpPr>
            <a:spLocks noGrp="1"/>
          </p:cNvSpPr>
          <p:nvPr>
            <p:ph type="title"/>
          </p:nvPr>
        </p:nvSpPr>
        <p:spPr>
          <a:xfrm>
            <a:off x="609600" y="704088"/>
            <a:ext cx="10972800" cy="782806"/>
          </a:xfrm>
        </p:spPr>
        <p:txBody>
          <a:bodyPr>
            <a:normAutofit fontScale="90000"/>
          </a:bodyPr>
          <a:lstStyle/>
          <a:p>
            <a:r>
              <a:rPr lang="en-US" b="1" dirty="0"/>
              <a:t>Creating a Deep Neural Network</a:t>
            </a:r>
            <a:endParaRPr lang="en-IN" b="1" dirty="0"/>
          </a:p>
        </p:txBody>
      </p:sp>
      <p:pic>
        <p:nvPicPr>
          <p:cNvPr id="4" name="Content Placeholder 3">
            <a:extLst>
              <a:ext uri="{FF2B5EF4-FFF2-40B4-BE49-F238E27FC236}">
                <a16:creationId xmlns:a16="http://schemas.microsoft.com/office/drawing/2014/main" xmlns="" id="{893E59ED-9AA0-4DEC-A1C4-EF9288EFAE77}"/>
              </a:ext>
            </a:extLst>
          </p:cNvPr>
          <p:cNvPicPr>
            <a:picLocks noGrp="1" noChangeAspect="1"/>
          </p:cNvPicPr>
          <p:nvPr>
            <p:ph idx="1"/>
          </p:nvPr>
        </p:nvPicPr>
        <p:blipFill>
          <a:blip r:embed="rId2"/>
          <a:stretch>
            <a:fillRect/>
          </a:stretch>
        </p:blipFill>
        <p:spPr>
          <a:xfrm>
            <a:off x="1351722" y="1717483"/>
            <a:ext cx="8646000" cy="4810538"/>
          </a:xfrm>
          <a:prstGeom prst="rect">
            <a:avLst/>
          </a:prstGeom>
        </p:spPr>
      </p:pic>
    </p:spTree>
    <p:extLst>
      <p:ext uri="{BB962C8B-B14F-4D97-AF65-F5344CB8AC3E}">
        <p14:creationId xmlns:p14="http://schemas.microsoft.com/office/powerpoint/2010/main" xmlns="" val="286323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BA8577-8189-4FFA-B1BA-FD4A1F146F10}"/>
              </a:ext>
            </a:extLst>
          </p:cNvPr>
          <p:cNvSpPr>
            <a:spLocks noGrp="1"/>
          </p:cNvSpPr>
          <p:nvPr>
            <p:ph type="title"/>
          </p:nvPr>
        </p:nvSpPr>
        <p:spPr>
          <a:xfrm>
            <a:off x="838200" y="341272"/>
            <a:ext cx="10515600" cy="899132"/>
          </a:xfrm>
        </p:spPr>
        <p:txBody>
          <a:bodyPr/>
          <a:lstStyle/>
          <a:p>
            <a:r>
              <a:rPr lang="en-US" b="1" dirty="0"/>
              <a:t>Training the Model</a:t>
            </a:r>
            <a:endParaRPr lang="en-IN" b="1" dirty="0"/>
          </a:p>
        </p:txBody>
      </p:sp>
      <p:sp>
        <p:nvSpPr>
          <p:cNvPr id="5" name="Content Placeholder 4">
            <a:extLst>
              <a:ext uri="{FF2B5EF4-FFF2-40B4-BE49-F238E27FC236}">
                <a16:creationId xmlns:a16="http://schemas.microsoft.com/office/drawing/2014/main" xmlns="" id="{F418F9D1-70AE-4479-B788-6BDE517B5F71}"/>
              </a:ext>
            </a:extLst>
          </p:cNvPr>
          <p:cNvSpPr>
            <a:spLocks noGrp="1"/>
          </p:cNvSpPr>
          <p:nvPr>
            <p:ph idx="1"/>
          </p:nvPr>
        </p:nvSpPr>
        <p:spPr>
          <a:xfrm>
            <a:off x="838200" y="1534602"/>
            <a:ext cx="10515600" cy="4754880"/>
          </a:xfrm>
        </p:spPr>
        <p:txBody>
          <a:bodyPr/>
          <a:lstStyle/>
          <a:p>
            <a:r>
              <a:rPr lang="en-US" dirty="0"/>
              <a:t>Accuracy obtained on training samples : 99%</a:t>
            </a:r>
          </a:p>
          <a:p>
            <a:endParaRPr lang="en-IN" dirty="0"/>
          </a:p>
        </p:txBody>
      </p:sp>
      <p:pic>
        <p:nvPicPr>
          <p:cNvPr id="6" name="Picture 5">
            <a:extLst>
              <a:ext uri="{FF2B5EF4-FFF2-40B4-BE49-F238E27FC236}">
                <a16:creationId xmlns:a16="http://schemas.microsoft.com/office/drawing/2014/main" xmlns="" id="{F6C8202B-C699-4173-AEBC-F0B885BA50CB}"/>
              </a:ext>
            </a:extLst>
          </p:cNvPr>
          <p:cNvPicPr>
            <a:picLocks noChangeAspect="1"/>
          </p:cNvPicPr>
          <p:nvPr/>
        </p:nvPicPr>
        <p:blipFill>
          <a:blip r:embed="rId2"/>
          <a:stretch>
            <a:fillRect/>
          </a:stretch>
        </p:blipFill>
        <p:spPr>
          <a:xfrm>
            <a:off x="837744" y="2186608"/>
            <a:ext cx="10516511" cy="4102873"/>
          </a:xfrm>
          <a:prstGeom prst="rect">
            <a:avLst/>
          </a:prstGeom>
        </p:spPr>
      </p:pic>
    </p:spTree>
    <p:extLst>
      <p:ext uri="{BB962C8B-B14F-4D97-AF65-F5344CB8AC3E}">
        <p14:creationId xmlns:p14="http://schemas.microsoft.com/office/powerpoint/2010/main" xmlns="" val="4021752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5B8B8-E87F-4A65-B32B-A9E5F062D8CC}"/>
              </a:ext>
            </a:extLst>
          </p:cNvPr>
          <p:cNvSpPr>
            <a:spLocks noGrp="1"/>
          </p:cNvSpPr>
          <p:nvPr>
            <p:ph type="title"/>
          </p:nvPr>
        </p:nvSpPr>
        <p:spPr>
          <a:xfrm>
            <a:off x="609600" y="704088"/>
            <a:ext cx="10972800" cy="894124"/>
          </a:xfrm>
        </p:spPr>
        <p:txBody>
          <a:bodyPr/>
          <a:lstStyle/>
          <a:p>
            <a:r>
              <a:rPr lang="en-US" b="1" dirty="0"/>
              <a:t>Evaluating On Testing Dataset</a:t>
            </a:r>
            <a:endParaRPr lang="en-IN" b="1" dirty="0"/>
          </a:p>
        </p:txBody>
      </p:sp>
      <p:sp>
        <p:nvSpPr>
          <p:cNvPr id="6" name="Content Placeholder 5">
            <a:extLst>
              <a:ext uri="{FF2B5EF4-FFF2-40B4-BE49-F238E27FC236}">
                <a16:creationId xmlns:a16="http://schemas.microsoft.com/office/drawing/2014/main" xmlns="" id="{FD9CCEE9-8305-4228-94F1-A032387714FC}"/>
              </a:ext>
            </a:extLst>
          </p:cNvPr>
          <p:cNvSpPr>
            <a:spLocks noGrp="1"/>
          </p:cNvSpPr>
          <p:nvPr>
            <p:ph idx="1"/>
          </p:nvPr>
        </p:nvSpPr>
        <p:spPr>
          <a:xfrm>
            <a:off x="609600" y="1935479"/>
            <a:ext cx="10972800" cy="4592541"/>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2400" dirty="0"/>
          </a:p>
          <a:p>
            <a:r>
              <a:rPr lang="en-US" sz="2400" dirty="0"/>
              <a:t>Accuracy obtained on 10,000 test samples : 98%</a:t>
            </a:r>
            <a:endParaRPr lang="en-IN" sz="2400" dirty="0"/>
          </a:p>
        </p:txBody>
      </p:sp>
      <p:pic>
        <p:nvPicPr>
          <p:cNvPr id="7" name="Picture 6">
            <a:extLst>
              <a:ext uri="{FF2B5EF4-FFF2-40B4-BE49-F238E27FC236}">
                <a16:creationId xmlns:a16="http://schemas.microsoft.com/office/drawing/2014/main" xmlns="" id="{4CFB6248-BF6C-47EA-A3E6-54CC1BA6BE99}"/>
              </a:ext>
            </a:extLst>
          </p:cNvPr>
          <p:cNvPicPr>
            <a:picLocks noChangeAspect="1"/>
          </p:cNvPicPr>
          <p:nvPr/>
        </p:nvPicPr>
        <p:blipFill>
          <a:blip r:embed="rId2"/>
          <a:stretch>
            <a:fillRect/>
          </a:stretch>
        </p:blipFill>
        <p:spPr>
          <a:xfrm>
            <a:off x="788607" y="1598211"/>
            <a:ext cx="10653320" cy="3824579"/>
          </a:xfrm>
          <a:prstGeom prst="rect">
            <a:avLst/>
          </a:prstGeom>
        </p:spPr>
      </p:pic>
    </p:spTree>
    <p:extLst>
      <p:ext uri="{BB962C8B-B14F-4D97-AF65-F5344CB8AC3E}">
        <p14:creationId xmlns:p14="http://schemas.microsoft.com/office/powerpoint/2010/main" xmlns="" val="342449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A6F5CD-98D0-49C2-99D5-0E66241D200C}"/>
              </a:ext>
            </a:extLst>
          </p:cNvPr>
          <p:cNvSpPr>
            <a:spLocks noGrp="1"/>
          </p:cNvSpPr>
          <p:nvPr>
            <p:ph type="title"/>
          </p:nvPr>
        </p:nvSpPr>
        <p:spPr>
          <a:xfrm>
            <a:off x="609600" y="704088"/>
            <a:ext cx="10972800" cy="814611"/>
          </a:xfrm>
        </p:spPr>
        <p:txBody>
          <a:bodyPr/>
          <a:lstStyle/>
          <a:p>
            <a:r>
              <a:rPr lang="en-US" b="1" dirty="0"/>
              <a:t>Predictions Using this model</a:t>
            </a:r>
            <a:endParaRPr lang="en-IN" b="1" dirty="0"/>
          </a:p>
        </p:txBody>
      </p:sp>
      <p:sp>
        <p:nvSpPr>
          <p:cNvPr id="6" name="Content Placeholder 5">
            <a:extLst>
              <a:ext uri="{FF2B5EF4-FFF2-40B4-BE49-F238E27FC236}">
                <a16:creationId xmlns:a16="http://schemas.microsoft.com/office/drawing/2014/main" xmlns="" id="{CB632C67-E7D8-405C-B31A-65DCF5D57C42}"/>
              </a:ext>
            </a:extLst>
          </p:cNvPr>
          <p:cNvSpPr>
            <a:spLocks noGrp="1"/>
          </p:cNvSpPr>
          <p:nvPr>
            <p:ph idx="1"/>
          </p:nvPr>
        </p:nvSpPr>
        <p:spPr>
          <a:xfrm>
            <a:off x="838200" y="1669774"/>
            <a:ext cx="10515600" cy="4538994"/>
          </a:xfrm>
        </p:spPr>
        <p:txBody>
          <a:bodyPr/>
          <a:lstStyle/>
          <a:p>
            <a:r>
              <a:rPr lang="en-US" dirty="0"/>
              <a:t>Taking Input from Paint(Handwritten Digit 3)</a:t>
            </a:r>
            <a:endParaRPr lang="en-IN" dirty="0"/>
          </a:p>
        </p:txBody>
      </p:sp>
      <p:pic>
        <p:nvPicPr>
          <p:cNvPr id="8" name="Picture 7">
            <a:extLst>
              <a:ext uri="{FF2B5EF4-FFF2-40B4-BE49-F238E27FC236}">
                <a16:creationId xmlns:a16="http://schemas.microsoft.com/office/drawing/2014/main" xmlns="" id="{FD689910-66F9-46A5-BDF7-CEC141AB449B}"/>
              </a:ext>
            </a:extLst>
          </p:cNvPr>
          <p:cNvPicPr>
            <a:picLocks noChangeAspect="1"/>
          </p:cNvPicPr>
          <p:nvPr/>
        </p:nvPicPr>
        <p:blipFill>
          <a:blip r:embed="rId2"/>
          <a:stretch>
            <a:fillRect/>
          </a:stretch>
        </p:blipFill>
        <p:spPr>
          <a:xfrm>
            <a:off x="1103926" y="2369488"/>
            <a:ext cx="8711939" cy="3942411"/>
          </a:xfrm>
          <a:prstGeom prst="rect">
            <a:avLst/>
          </a:prstGeom>
        </p:spPr>
      </p:pic>
    </p:spTree>
    <p:extLst>
      <p:ext uri="{BB962C8B-B14F-4D97-AF65-F5344CB8AC3E}">
        <p14:creationId xmlns:p14="http://schemas.microsoft.com/office/powerpoint/2010/main" xmlns="" val="3391033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C40A6D9-1B34-4137-A184-488E6229FFB7}"/>
              </a:ext>
            </a:extLst>
          </p:cNvPr>
          <p:cNvSpPr txBox="1"/>
          <p:nvPr/>
        </p:nvSpPr>
        <p:spPr>
          <a:xfrm>
            <a:off x="1139024" y="769491"/>
            <a:ext cx="6110576" cy="523220"/>
          </a:xfrm>
          <a:prstGeom prst="rect">
            <a:avLst/>
          </a:prstGeom>
          <a:noFill/>
        </p:spPr>
        <p:txBody>
          <a:bodyPr wrap="square">
            <a:spAutoFit/>
          </a:bodyPr>
          <a:lstStyle/>
          <a:p>
            <a:r>
              <a:rPr lang="en-US" sz="2800" dirty="0"/>
              <a:t>Input : Handwritten Digit 9</a:t>
            </a:r>
          </a:p>
        </p:txBody>
      </p:sp>
      <p:pic>
        <p:nvPicPr>
          <p:cNvPr id="4" name="Picture 3">
            <a:extLst>
              <a:ext uri="{FF2B5EF4-FFF2-40B4-BE49-F238E27FC236}">
                <a16:creationId xmlns:a16="http://schemas.microsoft.com/office/drawing/2014/main" xmlns="" id="{074BC0E3-DD84-4C26-91BA-FA8D955D759A}"/>
              </a:ext>
            </a:extLst>
          </p:cNvPr>
          <p:cNvPicPr>
            <a:picLocks noChangeAspect="1"/>
          </p:cNvPicPr>
          <p:nvPr/>
        </p:nvPicPr>
        <p:blipFill>
          <a:blip r:embed="rId2"/>
          <a:stretch>
            <a:fillRect/>
          </a:stretch>
        </p:blipFill>
        <p:spPr>
          <a:xfrm>
            <a:off x="1139024" y="1598212"/>
            <a:ext cx="8722581" cy="4963916"/>
          </a:xfrm>
          <a:prstGeom prst="rect">
            <a:avLst/>
          </a:prstGeom>
        </p:spPr>
      </p:pic>
    </p:spTree>
    <p:extLst>
      <p:ext uri="{BB962C8B-B14F-4D97-AF65-F5344CB8AC3E}">
        <p14:creationId xmlns:p14="http://schemas.microsoft.com/office/powerpoint/2010/main" xmlns="" val="2931857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8A4D25-9164-46FE-B767-5039411DB235}"/>
              </a:ext>
            </a:extLst>
          </p:cNvPr>
          <p:cNvSpPr>
            <a:spLocks noGrp="1"/>
          </p:cNvSpPr>
          <p:nvPr>
            <p:ph type="title"/>
          </p:nvPr>
        </p:nvSpPr>
        <p:spPr>
          <a:xfrm>
            <a:off x="609600" y="704088"/>
            <a:ext cx="10972800" cy="862319"/>
          </a:xfrm>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xmlns="" id="{4134658F-5ED5-475B-93D4-6B0D2C6E0CB1}"/>
              </a:ext>
            </a:extLst>
          </p:cNvPr>
          <p:cNvSpPr>
            <a:spLocks noGrp="1"/>
          </p:cNvSpPr>
          <p:nvPr>
            <p:ph idx="1"/>
          </p:nvPr>
        </p:nvSpPr>
        <p:spPr>
          <a:xfrm>
            <a:off x="609600" y="2003728"/>
            <a:ext cx="10972800" cy="4320871"/>
          </a:xfrm>
        </p:spPr>
        <p:txBody>
          <a:bodyPr>
            <a:normAutofit/>
          </a:bodyPr>
          <a:lstStyle/>
          <a:p>
            <a:pPr algn="just"/>
            <a:r>
              <a:rPr lang="en-US" sz="2400" dirty="0"/>
              <a:t>The handwritten digit recognition using CNN has provided to be of a fairly good efficiency.</a:t>
            </a:r>
          </a:p>
          <a:p>
            <a:pPr algn="just"/>
            <a:r>
              <a:rPr lang="en-US" sz="2400" dirty="0"/>
              <a:t>It works better than any other algorithm, including artificial neural networks.</a:t>
            </a:r>
          </a:p>
          <a:p>
            <a:pPr algn="just"/>
            <a:r>
              <a:rPr lang="en-US" sz="2400" dirty="0"/>
              <a:t>We can conclude that we reached the computer to the human’s brain by the importance, use of isolated digits recognition for different applications.</a:t>
            </a:r>
          </a:p>
          <a:p>
            <a:pPr algn="just"/>
            <a:r>
              <a:rPr lang="en-IN" sz="2400" dirty="0"/>
              <a:t>The main applications are vehicle license-plate recognition , postal letter-sorting services ,  Cheque Truncation System(CTS) scanning ,old documents automation in libraries and banks, etc.</a:t>
            </a:r>
          </a:p>
          <a:p>
            <a:endParaRPr lang="en-IN" dirty="0"/>
          </a:p>
        </p:txBody>
      </p:sp>
    </p:spTree>
    <p:extLst>
      <p:ext uri="{BB962C8B-B14F-4D97-AF65-F5344CB8AC3E}">
        <p14:creationId xmlns:p14="http://schemas.microsoft.com/office/powerpoint/2010/main" xmlns="" val="505149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2282560D-5275-4ED0-80C4-5F6831814D2E}"/>
              </a:ext>
            </a:extLst>
          </p:cNvPr>
          <p:cNvSpPr txBox="1"/>
          <p:nvPr/>
        </p:nvSpPr>
        <p:spPr>
          <a:xfrm>
            <a:off x="2806810" y="3059668"/>
            <a:ext cx="5804453" cy="1200329"/>
          </a:xfrm>
          <a:prstGeom prst="rect">
            <a:avLst/>
          </a:prstGeom>
          <a:noFill/>
        </p:spPr>
        <p:txBody>
          <a:bodyPr wrap="square">
            <a:spAutoFit/>
          </a:bodyPr>
          <a:lstStyle/>
          <a:p>
            <a:r>
              <a:rPr lang="en-IN" sz="7200" dirty="0"/>
              <a:t>Thank you!</a:t>
            </a:r>
          </a:p>
        </p:txBody>
      </p:sp>
    </p:spTree>
    <p:extLst>
      <p:ext uri="{BB962C8B-B14F-4D97-AF65-F5344CB8AC3E}">
        <p14:creationId xmlns:p14="http://schemas.microsoft.com/office/powerpoint/2010/main" xmlns="" val="425697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825E98-82ED-432B-8121-02E6A57B4A32}"/>
              </a:ext>
            </a:extLst>
          </p:cNvPr>
          <p:cNvSpPr>
            <a:spLocks noGrp="1"/>
          </p:cNvSpPr>
          <p:nvPr>
            <p:ph type="title"/>
          </p:nvPr>
        </p:nvSpPr>
        <p:spPr>
          <a:xfrm>
            <a:off x="1261872" y="365760"/>
            <a:ext cx="7890079" cy="858741"/>
          </a:xfrm>
        </p:spPr>
        <p:txBody>
          <a:bodyPr>
            <a:normAutofit/>
          </a:bodyPr>
          <a:lstStyle/>
          <a:p>
            <a:r>
              <a:rPr lang="en-US" dirty="0"/>
              <a:t>                 </a:t>
            </a:r>
            <a:r>
              <a:rPr lang="en-US" b="1" dirty="0"/>
              <a:t>INTRODUCTION</a:t>
            </a:r>
            <a:endParaRPr lang="en-IN" b="1" dirty="0"/>
          </a:p>
        </p:txBody>
      </p:sp>
      <p:sp>
        <p:nvSpPr>
          <p:cNvPr id="3" name="Content Placeholder 2">
            <a:extLst>
              <a:ext uri="{FF2B5EF4-FFF2-40B4-BE49-F238E27FC236}">
                <a16:creationId xmlns:a16="http://schemas.microsoft.com/office/drawing/2014/main" xmlns="" id="{A1603ED3-655E-4BA8-912F-0F329778A922}"/>
              </a:ext>
            </a:extLst>
          </p:cNvPr>
          <p:cNvSpPr>
            <a:spLocks noGrp="1"/>
          </p:cNvSpPr>
          <p:nvPr>
            <p:ph idx="1"/>
          </p:nvPr>
        </p:nvSpPr>
        <p:spPr>
          <a:xfrm>
            <a:off x="838200" y="1796995"/>
            <a:ext cx="10515600" cy="4379968"/>
          </a:xfrm>
        </p:spPr>
        <p:txBody>
          <a:bodyPr>
            <a:normAutofit/>
          </a:bodyPr>
          <a:lstStyle/>
          <a:p>
            <a:r>
              <a:rPr lang="en-US" sz="2000" dirty="0"/>
              <a:t>Humans can see and visually sense the world around them by using their eyes and brains. </a:t>
            </a:r>
          </a:p>
          <a:p>
            <a:r>
              <a:rPr lang="en-US" sz="2000" dirty="0"/>
              <a:t>Computer vision works on enabling computers to see and process images in the same way that human vision does. </a:t>
            </a:r>
          </a:p>
          <a:p>
            <a:r>
              <a:rPr lang="en-US" sz="2000" dirty="0"/>
              <a:t>Several algorithms developed in the area of computer vision to recognize images. </a:t>
            </a:r>
          </a:p>
          <a:p>
            <a:r>
              <a:rPr lang="en-US" sz="2000" dirty="0"/>
              <a:t>The Handwritten Digit Recognition problem becomes one of the most famous problems in machine learning and computer vision applications</a:t>
            </a:r>
            <a:r>
              <a:rPr lang="en-US" sz="1600" dirty="0"/>
              <a:t>.</a:t>
            </a:r>
          </a:p>
          <a:p>
            <a:r>
              <a:rPr lang="en-US" sz="2000" dirty="0"/>
              <a:t>Handwritten digit recognition is the process of receiving and correctly interpreting a legible hand-drawn digit from an input source (paper or photographs) by comparing it with previously trained data</a:t>
            </a:r>
            <a:r>
              <a:rPr lang="en-US" sz="1100" dirty="0"/>
              <a:t>. </a:t>
            </a:r>
          </a:p>
          <a:p>
            <a:r>
              <a:rPr lang="en-US" sz="2000" dirty="0"/>
              <a:t>The goal of our work will be to create a model that will be able to identify and determine the handwritten digit from its image with better accuracy using the concepts of “Convolutional Neural Network” in Deep Learning.</a:t>
            </a:r>
            <a:r>
              <a:rPr lang="en-US" sz="1100" dirty="0"/>
              <a:t> </a:t>
            </a:r>
            <a:endParaRPr lang="en-IN" sz="1600" dirty="0"/>
          </a:p>
        </p:txBody>
      </p:sp>
    </p:spTree>
    <p:extLst>
      <p:ext uri="{BB962C8B-B14F-4D97-AF65-F5344CB8AC3E}">
        <p14:creationId xmlns:p14="http://schemas.microsoft.com/office/powerpoint/2010/main" xmlns="" val="402281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51F7A1-CDB4-484F-8928-E1C320FE4D57}"/>
              </a:ext>
            </a:extLst>
          </p:cNvPr>
          <p:cNvSpPr>
            <a:spLocks noGrp="1"/>
          </p:cNvSpPr>
          <p:nvPr>
            <p:ph type="title"/>
          </p:nvPr>
        </p:nvSpPr>
        <p:spPr/>
        <p:txBody>
          <a:bodyPr/>
          <a:lstStyle/>
          <a:p>
            <a:r>
              <a:rPr lang="en-US" b="1" dirty="0"/>
              <a:t>PROJECT OBJECTIVE</a:t>
            </a:r>
            <a:endParaRPr lang="en-IN" b="1" dirty="0"/>
          </a:p>
        </p:txBody>
      </p:sp>
      <p:sp>
        <p:nvSpPr>
          <p:cNvPr id="3" name="Content Placeholder 2">
            <a:extLst>
              <a:ext uri="{FF2B5EF4-FFF2-40B4-BE49-F238E27FC236}">
                <a16:creationId xmlns:a16="http://schemas.microsoft.com/office/drawing/2014/main" xmlns="" id="{F38CA4E9-1FF3-46A3-8877-20031FDA12E4}"/>
              </a:ext>
            </a:extLst>
          </p:cNvPr>
          <p:cNvSpPr>
            <a:spLocks noGrp="1"/>
          </p:cNvSpPr>
          <p:nvPr>
            <p:ph idx="1"/>
          </p:nvPr>
        </p:nvSpPr>
        <p:spPr>
          <a:xfrm>
            <a:off x="838200" y="2345635"/>
            <a:ext cx="10515600" cy="3831328"/>
          </a:xfrm>
        </p:spPr>
        <p:txBody>
          <a:bodyPr/>
          <a:lstStyle/>
          <a:p>
            <a:r>
              <a:rPr lang="en-US" dirty="0"/>
              <a:t>Our objective is to achieve comparable accuracy by using pure CNN      architecture.</a:t>
            </a:r>
          </a:p>
          <a:p>
            <a:r>
              <a:rPr lang="en-US" dirty="0"/>
              <a:t>To improve the accuracy of detection.</a:t>
            </a:r>
          </a:p>
          <a:p>
            <a:r>
              <a:rPr lang="en-US" dirty="0"/>
              <a:t>To develop a method which is independent of digit size and style.</a:t>
            </a:r>
          </a:p>
          <a:p>
            <a:endParaRPr lang="en-IN" dirty="0"/>
          </a:p>
        </p:txBody>
      </p:sp>
    </p:spTree>
    <p:extLst>
      <p:ext uri="{BB962C8B-B14F-4D97-AF65-F5344CB8AC3E}">
        <p14:creationId xmlns:p14="http://schemas.microsoft.com/office/powerpoint/2010/main" xmlns="" val="2346489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6B1DE45-CD13-4251-9467-22D437E0533E}"/>
              </a:ext>
            </a:extLst>
          </p:cNvPr>
          <p:cNvPicPr>
            <a:picLocks noChangeAspect="1"/>
          </p:cNvPicPr>
          <p:nvPr/>
        </p:nvPicPr>
        <p:blipFill>
          <a:blip r:embed="rId2"/>
          <a:stretch>
            <a:fillRect/>
          </a:stretch>
        </p:blipFill>
        <p:spPr>
          <a:xfrm>
            <a:off x="384047" y="182880"/>
            <a:ext cx="11423905" cy="6675120"/>
          </a:xfrm>
          <a:prstGeom prst="rect">
            <a:avLst/>
          </a:prstGeom>
        </p:spPr>
      </p:pic>
    </p:spTree>
    <p:extLst>
      <p:ext uri="{BB962C8B-B14F-4D97-AF65-F5344CB8AC3E}">
        <p14:creationId xmlns:p14="http://schemas.microsoft.com/office/powerpoint/2010/main" xmlns="" val="2861664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85664F-27AF-46CE-8F8D-90EE7BBC32D2}"/>
              </a:ext>
            </a:extLst>
          </p:cNvPr>
          <p:cNvSpPr>
            <a:spLocks noGrp="1"/>
          </p:cNvSpPr>
          <p:nvPr>
            <p:ph type="title"/>
          </p:nvPr>
        </p:nvSpPr>
        <p:spPr/>
        <p:txBody>
          <a:bodyPr/>
          <a:lstStyle/>
          <a:p>
            <a:r>
              <a:rPr lang="en-IN" dirty="0"/>
              <a:t>TRAINING DATASET</a:t>
            </a:r>
          </a:p>
        </p:txBody>
      </p:sp>
      <p:sp>
        <p:nvSpPr>
          <p:cNvPr id="3" name="Content Placeholder 2">
            <a:extLst>
              <a:ext uri="{FF2B5EF4-FFF2-40B4-BE49-F238E27FC236}">
                <a16:creationId xmlns:a16="http://schemas.microsoft.com/office/drawing/2014/main" xmlns="" id="{211047D1-8479-4731-81F8-E4943D99CEC6}"/>
              </a:ext>
            </a:extLst>
          </p:cNvPr>
          <p:cNvSpPr>
            <a:spLocks noGrp="1"/>
          </p:cNvSpPr>
          <p:nvPr>
            <p:ph idx="1"/>
          </p:nvPr>
        </p:nvSpPr>
        <p:spPr/>
        <p:txBody>
          <a:bodyPr/>
          <a:lstStyle/>
          <a:p>
            <a:r>
              <a:rPr lang="en-US" sz="2800" dirty="0"/>
              <a:t>Training of the network is done by a dataset named MNIST dataset.</a:t>
            </a:r>
          </a:p>
          <a:p>
            <a:r>
              <a:rPr lang="en-US" sz="2800" dirty="0"/>
              <a:t>MNIST dataset has a training set of 60,000 examples, and a test set of 10,000 examples.</a:t>
            </a:r>
          </a:p>
          <a:p>
            <a:r>
              <a:rPr lang="en-US" sz="2800" dirty="0"/>
              <a:t>All the images in the dataset are of 28×28 pixels.</a:t>
            </a:r>
          </a:p>
          <a:p>
            <a:r>
              <a:rPr lang="en-US" sz="2800" dirty="0"/>
              <a:t>It is a good database for people who want to try learning techniques</a:t>
            </a:r>
            <a:r>
              <a:rPr lang="en-IN" sz="2800" dirty="0"/>
              <a:t> and pattern recognition methods on real-world data while spending minimal efforts on </a:t>
            </a:r>
            <a:r>
              <a:rPr lang="en-IN" sz="2800" dirty="0" err="1"/>
              <a:t>preprocessing</a:t>
            </a:r>
            <a:r>
              <a:rPr lang="en-IN" sz="2800" dirty="0"/>
              <a:t> and formatting.</a:t>
            </a:r>
            <a:endParaRPr lang="en-US" sz="2800" dirty="0"/>
          </a:p>
          <a:p>
            <a:endParaRPr lang="en-IN" dirty="0"/>
          </a:p>
        </p:txBody>
      </p:sp>
    </p:spTree>
    <p:extLst>
      <p:ext uri="{BB962C8B-B14F-4D97-AF65-F5344CB8AC3E}">
        <p14:creationId xmlns:p14="http://schemas.microsoft.com/office/powerpoint/2010/main" xmlns="" val="873267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2F52C3-A2A9-4844-BC43-CB5FE2769F6B}"/>
              </a:ext>
            </a:extLst>
          </p:cNvPr>
          <p:cNvPicPr>
            <a:picLocks noChangeAspect="1"/>
          </p:cNvPicPr>
          <p:nvPr/>
        </p:nvPicPr>
        <p:blipFill>
          <a:blip r:embed="rId2"/>
          <a:stretch>
            <a:fillRect/>
          </a:stretch>
        </p:blipFill>
        <p:spPr>
          <a:xfrm>
            <a:off x="1781092" y="959905"/>
            <a:ext cx="8353858" cy="5242111"/>
          </a:xfrm>
          <a:prstGeom prst="rect">
            <a:avLst/>
          </a:prstGeom>
        </p:spPr>
      </p:pic>
    </p:spTree>
    <p:extLst>
      <p:ext uri="{BB962C8B-B14F-4D97-AF65-F5344CB8AC3E}">
        <p14:creationId xmlns:p14="http://schemas.microsoft.com/office/powerpoint/2010/main" xmlns="" val="244926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E8F276-7360-43E9-971B-3425F02F56A9}"/>
              </a:ext>
            </a:extLst>
          </p:cNvPr>
          <p:cNvSpPr>
            <a:spLocks noGrp="1"/>
          </p:cNvSpPr>
          <p:nvPr>
            <p:ph type="title"/>
          </p:nvPr>
        </p:nvSpPr>
        <p:spPr>
          <a:xfrm>
            <a:off x="609600" y="704088"/>
            <a:ext cx="10972800" cy="981589"/>
          </a:xfrm>
        </p:spPr>
        <p:txBody>
          <a:bodyPr/>
          <a:lstStyle/>
          <a:p>
            <a:r>
              <a:rPr lang="en-IN" dirty="0"/>
              <a:t>                      LIBRARIES USED</a:t>
            </a:r>
          </a:p>
        </p:txBody>
      </p:sp>
      <p:pic>
        <p:nvPicPr>
          <p:cNvPr id="4" name="Content Placeholder 3">
            <a:extLst>
              <a:ext uri="{FF2B5EF4-FFF2-40B4-BE49-F238E27FC236}">
                <a16:creationId xmlns:a16="http://schemas.microsoft.com/office/drawing/2014/main" xmlns="" id="{BBAD61AB-3002-4AC1-B4EB-485C987673E0}"/>
              </a:ext>
            </a:extLst>
          </p:cNvPr>
          <p:cNvPicPr>
            <a:picLocks noGrp="1" noChangeAspect="1"/>
          </p:cNvPicPr>
          <p:nvPr>
            <p:ph idx="1"/>
          </p:nvPr>
        </p:nvPicPr>
        <p:blipFill>
          <a:blip r:embed="rId2"/>
          <a:stretch>
            <a:fillRect/>
          </a:stretch>
        </p:blipFill>
        <p:spPr>
          <a:xfrm>
            <a:off x="803082" y="2462481"/>
            <a:ext cx="4094922" cy="3334801"/>
          </a:xfrm>
          <a:prstGeom prst="rect">
            <a:avLst/>
          </a:prstGeom>
        </p:spPr>
      </p:pic>
      <p:pic>
        <p:nvPicPr>
          <p:cNvPr id="5" name="Picture 4">
            <a:extLst>
              <a:ext uri="{FF2B5EF4-FFF2-40B4-BE49-F238E27FC236}">
                <a16:creationId xmlns:a16="http://schemas.microsoft.com/office/drawing/2014/main" xmlns="" id="{A9E8EF3D-3B8F-4EF7-B54F-E8042AB57C70}"/>
              </a:ext>
            </a:extLst>
          </p:cNvPr>
          <p:cNvPicPr>
            <a:picLocks noChangeAspect="1"/>
          </p:cNvPicPr>
          <p:nvPr/>
        </p:nvPicPr>
        <p:blipFill>
          <a:blip r:embed="rId3"/>
          <a:stretch>
            <a:fillRect/>
          </a:stretch>
        </p:blipFill>
        <p:spPr>
          <a:xfrm>
            <a:off x="6178163" y="2647784"/>
            <a:ext cx="4786686" cy="1229092"/>
          </a:xfrm>
          <a:prstGeom prst="rect">
            <a:avLst/>
          </a:prstGeom>
        </p:spPr>
      </p:pic>
      <p:pic>
        <p:nvPicPr>
          <p:cNvPr id="6" name="Picture 5">
            <a:extLst>
              <a:ext uri="{FF2B5EF4-FFF2-40B4-BE49-F238E27FC236}">
                <a16:creationId xmlns:a16="http://schemas.microsoft.com/office/drawing/2014/main" xmlns="" id="{A69B34CB-B0D9-4244-B304-487ECFA635F5}"/>
              </a:ext>
            </a:extLst>
          </p:cNvPr>
          <p:cNvPicPr>
            <a:picLocks noChangeAspect="1"/>
          </p:cNvPicPr>
          <p:nvPr/>
        </p:nvPicPr>
        <p:blipFill>
          <a:blip r:embed="rId4"/>
          <a:stretch>
            <a:fillRect/>
          </a:stretch>
        </p:blipFill>
        <p:spPr>
          <a:xfrm>
            <a:off x="6830566" y="4333244"/>
            <a:ext cx="3481879" cy="1305012"/>
          </a:xfrm>
          <a:prstGeom prst="rect">
            <a:avLst/>
          </a:prstGeom>
        </p:spPr>
      </p:pic>
    </p:spTree>
    <p:extLst>
      <p:ext uri="{BB962C8B-B14F-4D97-AF65-F5344CB8AC3E}">
        <p14:creationId xmlns:p14="http://schemas.microsoft.com/office/powerpoint/2010/main" xmlns="" val="2144797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D2FECA-7FE0-4148-A767-6268993E3D8A}"/>
              </a:ext>
            </a:extLst>
          </p:cNvPr>
          <p:cNvSpPr>
            <a:spLocks noGrp="1"/>
          </p:cNvSpPr>
          <p:nvPr>
            <p:ph type="title"/>
          </p:nvPr>
        </p:nvSpPr>
        <p:spPr>
          <a:xfrm>
            <a:off x="609600" y="704089"/>
            <a:ext cx="10972800" cy="512462"/>
          </a:xfrm>
        </p:spPr>
        <p:txBody>
          <a:bodyPr>
            <a:normAutofit fontScale="90000"/>
          </a:bodyPr>
          <a:lstStyle/>
          <a:p>
            <a:r>
              <a:rPr lang="en-IN" dirty="0"/>
              <a:t>                    IMPORTED LIBRARIES</a:t>
            </a:r>
          </a:p>
        </p:txBody>
      </p:sp>
      <p:sp>
        <p:nvSpPr>
          <p:cNvPr id="3" name="Content Placeholder 2">
            <a:extLst>
              <a:ext uri="{FF2B5EF4-FFF2-40B4-BE49-F238E27FC236}">
                <a16:creationId xmlns:a16="http://schemas.microsoft.com/office/drawing/2014/main" xmlns="" id="{9C8A5A03-1CED-4D56-89A5-A4965D3EE4FE}"/>
              </a:ext>
            </a:extLst>
          </p:cNvPr>
          <p:cNvSpPr>
            <a:spLocks noGrp="1"/>
          </p:cNvSpPr>
          <p:nvPr>
            <p:ph idx="1"/>
          </p:nvPr>
        </p:nvSpPr>
        <p:spPr>
          <a:xfrm>
            <a:off x="609600" y="1431235"/>
            <a:ext cx="10972800" cy="4893365"/>
          </a:xfrm>
        </p:spPr>
        <p:txBody>
          <a:bodyPr>
            <a:normAutofit fontScale="70000" lnSpcReduction="20000"/>
          </a:bodyPr>
          <a:lstStyle/>
          <a:p>
            <a:pPr>
              <a:buFont typeface="Wingdings" panose="05000000000000000000" pitchFamily="2" charset="2"/>
              <a:buChar char="Ø"/>
            </a:pPr>
            <a:r>
              <a:rPr lang="en-US" sz="2900" b="1" dirty="0"/>
              <a:t>TensorFlow:</a:t>
            </a:r>
            <a:r>
              <a:rPr lang="en-US" b="1" dirty="0"/>
              <a:t> </a:t>
            </a:r>
          </a:p>
          <a:p>
            <a:r>
              <a:rPr lang="en-US" sz="2800" dirty="0"/>
              <a:t>It is a free and open-source software library for machine learning. It can be used across a range of tasks but has a particular focus on training and inference of deep neural networks.</a:t>
            </a:r>
          </a:p>
          <a:p>
            <a:r>
              <a:rPr lang="en-US" sz="2800" dirty="0"/>
              <a:t>It is a symbolic math library based on dataflow and differentiable programming.</a:t>
            </a:r>
          </a:p>
          <a:p>
            <a:r>
              <a:rPr lang="en-US" sz="2800" dirty="0"/>
              <a:t>It is used to create deep learning models directly by using wrapper libraries and simple the process for large numerical computations.</a:t>
            </a:r>
          </a:p>
          <a:p>
            <a:pPr marL="0" indent="0">
              <a:buNone/>
            </a:pPr>
            <a:endParaRPr lang="en-US" sz="2800" dirty="0"/>
          </a:p>
          <a:p>
            <a:pPr>
              <a:buFont typeface="Wingdings" panose="05000000000000000000" pitchFamily="2" charset="2"/>
              <a:buChar char="Ø"/>
            </a:pPr>
            <a:r>
              <a:rPr lang="en-US" sz="3200" b="1" dirty="0" err="1"/>
              <a:t>Keras</a:t>
            </a:r>
            <a:r>
              <a:rPr lang="en-US" sz="3200" b="1" dirty="0"/>
              <a:t>:</a:t>
            </a:r>
          </a:p>
          <a:p>
            <a:r>
              <a:rPr lang="en-US" sz="2800" dirty="0"/>
              <a:t> It is an open-source software library that provides a Python interface for artificial neural networks. </a:t>
            </a:r>
            <a:r>
              <a:rPr lang="en-US" sz="2800" dirty="0" err="1"/>
              <a:t>Keras</a:t>
            </a:r>
            <a:r>
              <a:rPr lang="en-US" sz="2800" dirty="0"/>
              <a:t> acts as an interface for the TensorFlow library. Up until version 2.3 </a:t>
            </a:r>
            <a:r>
              <a:rPr lang="en-US" sz="2800" dirty="0" err="1"/>
              <a:t>Keras</a:t>
            </a:r>
            <a:r>
              <a:rPr lang="en-US" sz="2800" dirty="0"/>
              <a:t> supported multiple backends, including TensorFlow.</a:t>
            </a:r>
          </a:p>
          <a:p>
            <a:pPr marL="0" indent="0">
              <a:buNone/>
            </a:pPr>
            <a:endParaRPr lang="en-US" sz="2800" dirty="0"/>
          </a:p>
          <a:p>
            <a:pPr>
              <a:buFont typeface="Wingdings" panose="05000000000000000000" pitchFamily="2" charset="2"/>
              <a:buChar char="Ø"/>
            </a:pPr>
            <a:r>
              <a:rPr lang="en-US" sz="3200" b="1" dirty="0"/>
              <a:t>OpenCV</a:t>
            </a:r>
            <a:r>
              <a:rPr lang="en-US" sz="3200" dirty="0"/>
              <a:t>:</a:t>
            </a:r>
          </a:p>
          <a:p>
            <a:r>
              <a:rPr lang="en-US" sz="2800" dirty="0"/>
              <a:t>OpenCV is a huge open-source library for computer vision, machine learning, and image processing. OpenCV supports a wide variety of programming languages like Python, C++, Java, etc. It can process images and videos to identify objects, faces, or even the handwriting of a human</a:t>
            </a:r>
            <a:endParaRPr lang="en-IN" sz="2800" dirty="0"/>
          </a:p>
          <a:p>
            <a:endParaRPr lang="en-IN" dirty="0"/>
          </a:p>
        </p:txBody>
      </p:sp>
    </p:spTree>
    <p:extLst>
      <p:ext uri="{BB962C8B-B14F-4D97-AF65-F5344CB8AC3E}">
        <p14:creationId xmlns:p14="http://schemas.microsoft.com/office/powerpoint/2010/main" xmlns="" val="3156035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416</TotalTime>
  <Words>1198</Words>
  <Application>Microsoft Office PowerPoint</Application>
  <PresentationFormat>Custom</PresentationFormat>
  <Paragraphs>127</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Flow</vt:lpstr>
      <vt:lpstr>                       JAWAHARLAL NEHRU TECHNOLOGICAL UNIVERSITY                                                            HYDERABAD            COLLEGE OF ENGINEERING NACHUPALLY (KONDAGATTU),JAGITIAL                   DEPARTMENT OF COMPUTER SCIENCE AND ENGINEERING                                                                               Major Project Presentation on  HANDWRITTEN DIGIT RECOGNITION USING CONVOLUTIONAL NEURAL NETWORKS  </vt:lpstr>
      <vt:lpstr>CONTENTS</vt:lpstr>
      <vt:lpstr>                 INTRODUCTION</vt:lpstr>
      <vt:lpstr>PROJECT OBJECTIVE</vt:lpstr>
      <vt:lpstr>Slide 5</vt:lpstr>
      <vt:lpstr>TRAINING DATASET</vt:lpstr>
      <vt:lpstr>Slide 7</vt:lpstr>
      <vt:lpstr>                      LIBRARIES USED</vt:lpstr>
      <vt:lpstr>                    IMPORTED LIBRARIES</vt:lpstr>
      <vt:lpstr>What is Neuron?</vt:lpstr>
      <vt:lpstr>What are Neural Networks?</vt:lpstr>
      <vt:lpstr>Why convolutions?</vt:lpstr>
      <vt:lpstr>         Convolutional Neural Networks</vt:lpstr>
      <vt:lpstr>                Flowchart for CNN</vt:lpstr>
      <vt:lpstr>Convolution Layers</vt:lpstr>
      <vt:lpstr>Slide 16</vt:lpstr>
      <vt:lpstr>Pooling Layers</vt:lpstr>
      <vt:lpstr>Slide 18</vt:lpstr>
      <vt:lpstr>Dense Layers</vt:lpstr>
      <vt:lpstr>Slide 20</vt:lpstr>
      <vt:lpstr>Loading Dataset</vt:lpstr>
      <vt:lpstr>Divide in to Train and Test Datasets</vt:lpstr>
      <vt:lpstr>Creating a Deep Neural Network</vt:lpstr>
      <vt:lpstr>Training the Model</vt:lpstr>
      <vt:lpstr>Evaluating On Testing Dataset</vt:lpstr>
      <vt:lpstr>Predictions Using this model</vt:lpstr>
      <vt:lpstr>Slide 27</vt:lpstr>
      <vt:lpstr>CONCLUSION</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Handwritten Digit Recognition Using CNN</dc:title>
  <dc:creator>T SUSHMITHA</dc:creator>
  <cp:lastModifiedBy>HP</cp:lastModifiedBy>
  <cp:revision>51</cp:revision>
  <dcterms:created xsi:type="dcterms:W3CDTF">2021-05-25T07:26:05Z</dcterms:created>
  <dcterms:modified xsi:type="dcterms:W3CDTF">2021-06-27T16:53:06Z</dcterms:modified>
</cp:coreProperties>
</file>